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605" r:id="rId5"/>
    <p:sldMasterId id="2147484607" r:id="rId6"/>
    <p:sldMasterId id="2147484626" r:id="rId7"/>
    <p:sldMasterId id="2147484654" r:id="rId8"/>
    <p:sldMasterId id="2147484674" r:id="rId9"/>
    <p:sldMasterId id="2147484706" r:id="rId10"/>
    <p:sldMasterId id="2147484738" r:id="rId11"/>
    <p:sldMasterId id="2147484757" r:id="rId12"/>
    <p:sldMasterId id="2147484782" r:id="rId13"/>
    <p:sldMasterId id="2147484807" r:id="rId14"/>
  </p:sldMasterIdLst>
  <p:notesMasterIdLst>
    <p:notesMasterId r:id="rId62"/>
  </p:notesMasterIdLst>
  <p:handoutMasterIdLst>
    <p:handoutMasterId r:id="rId63"/>
  </p:handoutMasterIdLst>
  <p:sldIdLst>
    <p:sldId id="1552" r:id="rId15"/>
    <p:sldId id="1553" r:id="rId16"/>
    <p:sldId id="1555" r:id="rId17"/>
    <p:sldId id="1663" r:id="rId18"/>
    <p:sldId id="1668" r:id="rId19"/>
    <p:sldId id="1667" r:id="rId20"/>
    <p:sldId id="1660" r:id="rId21"/>
    <p:sldId id="1664" r:id="rId22"/>
    <p:sldId id="1665" r:id="rId23"/>
    <p:sldId id="1574" r:id="rId24"/>
    <p:sldId id="1575" r:id="rId25"/>
    <p:sldId id="1560" r:id="rId26"/>
    <p:sldId id="1631" r:id="rId27"/>
    <p:sldId id="1627" r:id="rId28"/>
    <p:sldId id="1626" r:id="rId29"/>
    <p:sldId id="1669" r:id="rId30"/>
    <p:sldId id="1628" r:id="rId31"/>
    <p:sldId id="1585" r:id="rId32"/>
    <p:sldId id="1632" r:id="rId33"/>
    <p:sldId id="1630" r:id="rId34"/>
    <p:sldId id="1670" r:id="rId35"/>
    <p:sldId id="1671" r:id="rId36"/>
    <p:sldId id="1672" r:id="rId37"/>
    <p:sldId id="1676" r:id="rId38"/>
    <p:sldId id="1638" r:id="rId39"/>
    <p:sldId id="1646" r:id="rId40"/>
    <p:sldId id="1677" r:id="rId41"/>
    <p:sldId id="1678" r:id="rId42"/>
    <p:sldId id="1679" r:id="rId43"/>
    <p:sldId id="1680" r:id="rId44"/>
    <p:sldId id="1681" r:id="rId45"/>
    <p:sldId id="1682" r:id="rId46"/>
    <p:sldId id="1530" r:id="rId47"/>
    <p:sldId id="1685" r:id="rId48"/>
    <p:sldId id="1687" r:id="rId49"/>
    <p:sldId id="1688" r:id="rId50"/>
    <p:sldId id="1689" r:id="rId51"/>
    <p:sldId id="1690" r:id="rId52"/>
    <p:sldId id="1691" r:id="rId53"/>
    <p:sldId id="1692" r:id="rId54"/>
    <p:sldId id="1693" r:id="rId55"/>
    <p:sldId id="1694" r:id="rId56"/>
    <p:sldId id="1695" r:id="rId57"/>
    <p:sldId id="1696" r:id="rId58"/>
    <p:sldId id="1697" r:id="rId59"/>
    <p:sldId id="1698" r:id="rId60"/>
    <p:sldId id="1516"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52"/>
            <p14:sldId id="1553"/>
            <p14:sldId id="1555"/>
            <p14:sldId id="1663"/>
            <p14:sldId id="1668"/>
            <p14:sldId id="1667"/>
            <p14:sldId id="1660"/>
            <p14:sldId id="1664"/>
            <p14:sldId id="1665"/>
            <p14:sldId id="1574"/>
            <p14:sldId id="1575"/>
            <p14:sldId id="1560"/>
            <p14:sldId id="1631"/>
            <p14:sldId id="1627"/>
            <p14:sldId id="1626"/>
            <p14:sldId id="1669"/>
            <p14:sldId id="1628"/>
            <p14:sldId id="1585"/>
            <p14:sldId id="1632"/>
            <p14:sldId id="1630"/>
            <p14:sldId id="1670"/>
            <p14:sldId id="1671"/>
            <p14:sldId id="1672"/>
            <p14:sldId id="1676"/>
            <p14:sldId id="1638"/>
            <p14:sldId id="1646"/>
            <p14:sldId id="1677"/>
            <p14:sldId id="1678"/>
            <p14:sldId id="1679"/>
            <p14:sldId id="1680"/>
            <p14:sldId id="1681"/>
            <p14:sldId id="1682"/>
            <p14:sldId id="1530"/>
            <p14:sldId id="1685"/>
            <p14:sldId id="1687"/>
            <p14:sldId id="1688"/>
            <p14:sldId id="1689"/>
            <p14:sldId id="1690"/>
            <p14:sldId id="1691"/>
            <p14:sldId id="1692"/>
            <p14:sldId id="1693"/>
            <p14:sldId id="1694"/>
            <p14:sldId id="1695"/>
            <p14:sldId id="1696"/>
            <p14:sldId id="1697"/>
            <p14:sldId id="1698"/>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1" autoAdjust="0"/>
    <p:restoredTop sz="86033" autoAdjust="0"/>
  </p:normalViewPr>
  <p:slideViewPr>
    <p:cSldViewPr>
      <p:cViewPr varScale="1">
        <p:scale>
          <a:sx n="114" d="100"/>
          <a:sy n="114" d="100"/>
        </p:scale>
        <p:origin x="1400" y="184"/>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68" Type="http://schemas.microsoft.com/office/2015/10/relationships/revisionInfo" Target="revisionInfo.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notesMaster" Target="notesMasters/notesMaster1.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10/29/18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10/29/18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10/29/18 9:51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755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2214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4788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84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1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42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7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2551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309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72257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1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10/29/18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7521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291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10/29/18 9:51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00480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02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482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10/29/18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7486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6669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2514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170020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88308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CD493308-1CCD-4083-9427-1DD59259FBE4}"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66150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DD16B8-DE3E-4D31-AAA7-8D20470AAF8E}" type="slidenum">
              <a:rPr lang="en-US" smtClean="0"/>
              <a:t>3</a:t>
            </a:fld>
            <a:endParaRPr lang="en-US"/>
          </a:p>
        </p:txBody>
      </p:sp>
    </p:spTree>
    <p:extLst>
      <p:ext uri="{BB962C8B-B14F-4D97-AF65-F5344CB8AC3E}">
        <p14:creationId xmlns:p14="http://schemas.microsoft.com/office/powerpoint/2010/main" val="407912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10/29/18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34</a:t>
            </a:fld>
            <a:endParaRPr lang="en-US" dirty="0">
              <a:solidFill>
                <a:prstClr val="black"/>
              </a:solidFill>
            </a:endParaRPr>
          </a:p>
        </p:txBody>
      </p:sp>
      <p:sp>
        <p:nvSpPr>
          <p:cNvPr id="3" name="Notes Placeholder 2">
            <a:extLst>
              <a:ext uri="{FF2B5EF4-FFF2-40B4-BE49-F238E27FC236}">
                <a16:creationId xmlns:a16="http://schemas.microsoft.com/office/drawing/2014/main" xmlns:p14="http://schemas.microsoft.com/office/powerpoint/2010/main" xmlns="" id="{C8A0FE44-63A0-4082-A67B-E667F94BE51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714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35</a:t>
            </a:fld>
            <a:endParaRPr lang="en-US">
              <a:solidFill>
                <a:prstClr val="black"/>
              </a:solidFill>
            </a:endParaRPr>
          </a:p>
        </p:txBody>
      </p:sp>
    </p:spTree>
    <p:extLst>
      <p:ext uri="{BB962C8B-B14F-4D97-AF65-F5344CB8AC3E}">
        <p14:creationId xmlns:p14="http://schemas.microsoft.com/office/powerpoint/2010/main" val="47263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17942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val="1003904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38</a:t>
            </a:fld>
            <a:endParaRPr lang="en-US">
              <a:solidFill>
                <a:prstClr val="black"/>
              </a:solidFill>
            </a:endParaRPr>
          </a:p>
        </p:txBody>
      </p:sp>
    </p:spTree>
    <p:extLst>
      <p:ext uri="{BB962C8B-B14F-4D97-AF65-F5344CB8AC3E}">
        <p14:creationId xmlns:p14="http://schemas.microsoft.com/office/powerpoint/2010/main" val="112943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2123854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384283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
        <p:nvSpPr>
          <p:cNvPr id="10" name="Date Placeholder 9"/>
          <p:cNvSpPr>
            <a:spLocks noGrp="1"/>
          </p:cNvSpPr>
          <p:nvPr>
            <p:ph type="dt" idx="13"/>
          </p:nvPr>
        </p:nvSpPr>
        <p:spPr/>
        <p:txBody>
          <a:bodyPr/>
          <a:lstStyle/>
          <a:p>
            <a:pPr>
              <a:defRPr/>
            </a:pPr>
            <a:fld id="{5FCCC60B-D223-4D16-8895-DDF1250F2883}" type="datetime8">
              <a:rPr lang="en-US" smtClean="0">
                <a:solidFill>
                  <a:prstClr val="black"/>
                </a:solidFill>
              </a:rPr>
              <a:pPr>
                <a:defRPr/>
              </a:pPr>
              <a:t>10/29/18 9:51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a:defRPr/>
            </a:pPr>
            <a:endParaRPr lang="en-US" dirty="0">
              <a:solidFill>
                <a:prstClr val="black"/>
              </a:solidFill>
            </a:endParaRPr>
          </a:p>
        </p:txBody>
      </p:sp>
    </p:spTree>
    <p:extLst>
      <p:ext uri="{BB962C8B-B14F-4D97-AF65-F5344CB8AC3E}">
        <p14:creationId xmlns:p14="http://schemas.microsoft.com/office/powerpoint/2010/main" val="140569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46866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8448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791430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63706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10/29/18 9:51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30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24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845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68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6F7629-7B1A-4D88-A0CC-A4047F57757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10/29/18 9:51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822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 Id="rId3"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 Id="rId3" Type="http://schemas.openxmlformats.org/officeDocument/2006/relationships/image" Target="../media/image1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Master" Target="../slideMasters/slideMaster8.xml"/><Relationship Id="rId2" Type="http://schemas.openxmlformats.org/officeDocument/2006/relationships/image" Target="../media/image2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 Id="rId3" Type="http://schemas.openxmlformats.org/officeDocument/2006/relationships/image" Target="../media/image2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 Id="rId3" Type="http://schemas.openxmlformats.org/officeDocument/2006/relationships/image" Target="../media/image28.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 Id="rId3" Type="http://schemas.openxmlformats.org/officeDocument/2006/relationships/image" Target="../media/image28.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 Id="rId3"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p14="http://schemas.microsoft.com/office/powerpoint/2010/main" xmlns=""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xmlns:p14="http://schemas.microsoft.com/office/powerpoint/2010/main" xmlns=""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xmlns:p14="http://schemas.microsoft.com/office/powerpoint/2010/main" xmlns=""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xmlns:p14="http://schemas.microsoft.com/office/powerpoint/2010/main" xmlns=""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xmlns:p14="http://schemas.microsoft.com/office/powerpoint/2010/main" xmlns=""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xmlns:p14="http://schemas.microsoft.com/office/powerpoint/2010/main" xmlns=""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xmlns:p14="http://schemas.microsoft.com/office/powerpoint/2010/main" xmlns=""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6">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6">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79437" y="1209975"/>
            <a:ext cx="11125200"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42862" y="2125664"/>
            <a:ext cx="5675377" cy="1181862"/>
          </a:xfrm>
          <a:noFill/>
        </p:spPr>
        <p:txBody>
          <a:bodyPr wrap="square"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2" y="2125664"/>
            <a:ext cx="5675377" cy="1181862"/>
          </a:xfrm>
          <a:noFill/>
        </p:spPr>
        <p:txBody>
          <a:bodyPr wrap="square" tIns="91440" bIns="91440" anchor="t" anchorCtr="0">
            <a:spAutoFit/>
          </a:bodyPr>
          <a:lstStyle>
            <a:lvl1pPr>
              <a:defRPr sz="7196" spc="-100"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9" y="1241426"/>
            <a:ext cx="5257801" cy="2012859"/>
          </a:xfrm>
        </p:spPr>
        <p:txBody>
          <a:bodyPr wrap="square">
            <a:spAutoFit/>
          </a:bodyPr>
          <a:lstStyle>
            <a:lvl1pPr>
              <a:defRPr sz="6598"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60"/>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6"/>
            <a:ext cx="457239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0" name="Rectangle 9"/>
          <p:cNvSpPr/>
          <p:nvPr userDrawn="1"/>
        </p:nvSpPr>
        <p:spPr bwMode="auto">
          <a:xfrm>
            <a:off x="2" y="488"/>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8" y="215807"/>
            <a:ext cx="1187693" cy="254682"/>
          </a:xfrm>
          <a:prstGeom prst="rect">
            <a:avLst/>
          </a:prstGeom>
        </p:spPr>
      </p:pic>
      <p:sp>
        <p:nvSpPr>
          <p:cNvPr id="20"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sp>
        <p:nvSpPr>
          <p:cNvPr id="2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sp>
        <p:nvSpPr>
          <p:cNvPr id="9"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72266"/>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81693"/>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9">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79437" y="1209974"/>
            <a:ext cx="1112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1241426"/>
            <a:ext cx="5257801" cy="2012859"/>
          </a:xfrm>
        </p:spPr>
        <p:txBody>
          <a:bodyPr wrap="square">
            <a:spAutoFit/>
          </a:bodyPr>
          <a:lstStyle>
            <a:lvl1pPr>
              <a:defRPr sz="65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5"/>
            <a:ext cx="457239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8"/>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1" y="5357958"/>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90"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8"/>
            <a:ext cx="4684259" cy="2034239"/>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5"/>
            <a:ext cx="2743200" cy="461665"/>
          </a:xfrm>
        </p:spPr>
        <p:txBody>
          <a:bodyPr/>
          <a:lstStyle>
            <a:lvl1pPr marL="0" marR="0" indent="0" algn="r" defTabSz="932384"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40" y="6041342"/>
            <a:ext cx="1677395" cy="672065"/>
          </a:xfrm>
          <a:prstGeom prst="rect">
            <a:avLst/>
          </a:prstGeom>
        </p:spPr>
        <p:txBody>
          <a:bodyPr wrap="none" lIns="182828" tIns="146262" rIns="182828" bIns="146262">
            <a:spAutoFit/>
          </a:bodyPr>
          <a:lstStyle/>
          <a:p>
            <a:pPr defTabSz="932563"/>
            <a:r>
              <a:rPr lang="en-US" sz="2400">
                <a:gradFill>
                  <a:gsLst>
                    <a:gs pos="2597">
                      <a:srgbClr val="FFFFFF"/>
                    </a:gs>
                    <a:gs pos="18182">
                      <a:srgbClr val="FFFFFF"/>
                    </a:gs>
                  </a:gsLst>
                  <a:lin ang="5400000" scaled="1"/>
                </a:gradFill>
              </a:rPr>
              <a:t>#</a:t>
            </a:r>
            <a:r>
              <a:rPr lang="en-US" sz="2400" err="1">
                <a:gradFill>
                  <a:gsLst>
                    <a:gs pos="2597">
                      <a:srgbClr val="FFFFFF"/>
                    </a:gs>
                    <a:gs pos="18182">
                      <a:srgbClr val="FFFFFF"/>
                    </a:gs>
                  </a:gsLst>
                  <a:lin ang="5400000" scaled="1"/>
                </a:gradFill>
              </a:rPr>
              <a:t>MSBuild</a:t>
            </a:r>
            <a:endParaRPr lang="en-US" sz="2400">
              <a:gradFill>
                <a:gsLst>
                  <a:gs pos="2597">
                    <a:srgbClr val="FFFFFF"/>
                  </a:gs>
                  <a:gs pos="18182">
                    <a:srgbClr val="FFFFFF"/>
                  </a:gs>
                </a:gsLst>
                <a:lin ang="5400000" scaled="1"/>
              </a:gra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Page Breaker 2">
    <p:spTree>
      <p:nvGrpSpPr>
        <p:cNvPr id="1" name=""/>
        <p:cNvGrpSpPr/>
        <p:nvPr/>
      </p:nvGrpSpPr>
      <p:grpSpPr>
        <a:xfrm>
          <a:off x="0" y="0"/>
          <a:ext cx="0" cy="0"/>
          <a:chOff x="0" y="0"/>
          <a:chExt cx="0" cy="0"/>
        </a:xfrm>
      </p:grpSpPr>
      <p:sp>
        <p:nvSpPr>
          <p:cNvPr id="5" name="Rectangle 7"/>
          <p:cNvSpPr/>
          <p:nvPr userDrawn="1"/>
        </p:nvSpPr>
        <p:spPr>
          <a:xfrm>
            <a:off x="621826" y="2"/>
            <a:ext cx="11814651" cy="62950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sz="1836">
              <a:solidFill>
                <a:srgbClr val="FFFFFF"/>
              </a:solidFill>
            </a:endParaRPr>
          </a:p>
        </p:txBody>
      </p:sp>
      <p:sp>
        <p:nvSpPr>
          <p:cNvPr id="7" name="Rectangle 7"/>
          <p:cNvSpPr/>
          <p:nvPr userDrawn="1"/>
        </p:nvSpPr>
        <p:spPr>
          <a:xfrm>
            <a:off x="621826" y="466304"/>
            <a:ext cx="11187069" cy="932603"/>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sz="1836">
              <a:solidFill>
                <a:srgbClr val="FFFFFF"/>
              </a:solidFill>
            </a:endParaRPr>
          </a:p>
        </p:txBody>
      </p:sp>
      <p:sp>
        <p:nvSpPr>
          <p:cNvPr id="8" name="Title 1"/>
          <p:cNvSpPr>
            <a:spLocks noGrp="1"/>
          </p:cNvSpPr>
          <p:nvPr>
            <p:ph type="title" hasCustomPrompt="1"/>
          </p:nvPr>
        </p:nvSpPr>
        <p:spPr>
          <a:xfrm>
            <a:off x="1169029" y="232488"/>
            <a:ext cx="10380772" cy="1166419"/>
          </a:xfrm>
        </p:spPr>
        <p:txBody>
          <a:bodyPr anchor="ctr" anchorCtr="0">
            <a:normAutofit/>
          </a:bodyPr>
          <a:lstStyle>
            <a:lvl1pPr algn="l">
              <a:defRPr sz="4080" b="0" cap="none">
                <a:solidFill>
                  <a:schemeClr val="bg2"/>
                </a:solidFill>
              </a:defRPr>
            </a:lvl1pPr>
          </a:lstStyle>
          <a:p>
            <a:r>
              <a:rPr lang="en-US"/>
              <a:t>Click to edit master title style</a:t>
            </a:r>
          </a:p>
        </p:txBody>
      </p:sp>
      <p:sp>
        <p:nvSpPr>
          <p:cNvPr id="9" name="Content Placeholder 2"/>
          <p:cNvSpPr>
            <a:spLocks noGrp="1"/>
          </p:cNvSpPr>
          <p:nvPr>
            <p:ph idx="1"/>
          </p:nvPr>
        </p:nvSpPr>
        <p:spPr>
          <a:xfrm>
            <a:off x="1243648" y="1632056"/>
            <a:ext cx="10565245" cy="2308324"/>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marL="1771253" indent="-307639">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hthoek 5"/>
          <p:cNvSpPr/>
          <p:nvPr userDrawn="1"/>
        </p:nvSpPr>
        <p:spPr>
          <a:xfrm>
            <a:off x="0" y="466304"/>
            <a:ext cx="621824" cy="932603"/>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nl-NL" sz="1836">
              <a:solidFill>
                <a:srgbClr val="FFFFFF"/>
              </a:solidFill>
            </a:endParaRP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38F91980-4640-4420-B101-C9BEC37A107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8" name="TextBox 7">
            <a:extLst>
              <a:ext uri="{FF2B5EF4-FFF2-40B4-BE49-F238E27FC236}">
                <a16:creationId xmlns:a16="http://schemas.microsoft.com/office/drawing/2014/main" xmlns="" id="{29E379F3-BC61-44ED-8F9B-54F8B85025ED}"/>
              </a:ext>
            </a:extLst>
          </p:cNvPr>
          <p:cNvSpPr txBox="1"/>
          <p:nvPr userDrawn="1"/>
        </p:nvSpPr>
        <p:spPr>
          <a:xfrm>
            <a:off x="598345" y="4302474"/>
            <a:ext cx="1813378" cy="640363"/>
          </a:xfrm>
          <a:prstGeom prst="rect">
            <a:avLst/>
          </a:prstGeom>
          <a:noFill/>
        </p:spPr>
        <p:txBody>
          <a:bodyPr wrap="none" lIns="0" tIns="0" rIns="0" bIns="0" rtlCol="0">
            <a:spAutoFit/>
          </a:bodyPr>
          <a:lstStyle/>
          <a:p>
            <a:pPr defTabSz="932563"/>
            <a:r>
              <a:rPr lang="en-US" sz="2040" dirty="0">
                <a:gradFill>
                  <a:gsLst>
                    <a:gs pos="80176">
                      <a:srgbClr val="FFFFFF"/>
                    </a:gs>
                    <a:gs pos="68282">
                      <a:srgbClr val="FFFFFF"/>
                    </a:gs>
                  </a:gsLst>
                  <a:lin ang="5400000" scaled="0"/>
                </a:gradFill>
              </a:rPr>
              <a:t>July 18–20, 2018</a:t>
            </a:r>
          </a:p>
          <a:p>
            <a:pPr defTabSz="932563"/>
            <a:r>
              <a:rPr lang="en-US" sz="2040" dirty="0">
                <a:gradFill>
                  <a:gsLst>
                    <a:gs pos="80176">
                      <a:srgbClr val="FFFFFF"/>
                    </a:gs>
                    <a:gs pos="68282">
                      <a:srgbClr val="FFFFFF"/>
                    </a:gs>
                  </a:gsLst>
                  <a:lin ang="5400000" scaled="0"/>
                </a:gradFill>
              </a:rPr>
              <a:t>Las Vegas, NV</a:t>
            </a:r>
          </a:p>
        </p:txBody>
      </p:sp>
      <p:pic>
        <p:nvPicPr>
          <p:cNvPr id="11" name="Picture 10">
            <a:extLst>
              <a:ext uri="{FF2B5EF4-FFF2-40B4-BE49-F238E27FC236}">
                <a16:creationId xmlns:a16="http://schemas.microsoft.com/office/drawing/2014/main" xmlns="" id="{D7ADB113-B00E-4752-81DB-AE332342DDD1}"/>
              </a:ext>
            </a:extLst>
          </p:cNvPr>
          <p:cNvPicPr>
            <a:picLocks noChangeAspect="1"/>
          </p:cNvPicPr>
          <p:nvPr userDrawn="1"/>
        </p:nvPicPr>
        <p:blipFill rotWithShape="1">
          <a:blip r:embed="rId3"/>
          <a:srcRect l="487" t="16931" r="33333" b="24211"/>
          <a:stretch/>
        </p:blipFill>
        <p:spPr bwMode="black">
          <a:xfrm>
            <a:off x="5200348" y="597450"/>
            <a:ext cx="7236127" cy="6397074"/>
          </a:xfrm>
          <a:prstGeom prst="rect">
            <a:avLst/>
          </a:prstGeom>
        </p:spPr>
      </p:pic>
      <p:pic>
        <p:nvPicPr>
          <p:cNvPr id="13" name="Picture 12">
            <a:extLst>
              <a:ext uri="{FF2B5EF4-FFF2-40B4-BE49-F238E27FC236}">
                <a16:creationId xmlns:a16="http://schemas.microsoft.com/office/drawing/2014/main" xmlns="" id="{BEAA312A-DD58-46FD-BCDC-F49B62DD9C5A}"/>
              </a:ext>
            </a:extLst>
          </p:cNvPr>
          <p:cNvPicPr>
            <a:picLocks noChangeAspect="1"/>
          </p:cNvPicPr>
          <p:nvPr userDrawn="1"/>
        </p:nvPicPr>
        <p:blipFill>
          <a:blip r:embed="rId4"/>
          <a:stretch>
            <a:fillRect/>
          </a:stretch>
        </p:blipFill>
        <p:spPr bwMode="black">
          <a:xfrm>
            <a:off x="595916" y="2368774"/>
            <a:ext cx="3072588" cy="15549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xmlns=""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xmlns="" id="{B802B7FF-9FAE-427A-B679-4364FE2DB5F7}"/>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
        <p:nvSpPr>
          <p:cNvPr id="12" name="TextBox 11">
            <a:extLst>
              <a:ext uri="{FF2B5EF4-FFF2-40B4-BE49-F238E27FC236}">
                <a16:creationId xmlns:a16="http://schemas.microsoft.com/office/drawing/2014/main" xmlns="" id="{4731E8BB-BB76-41F9-856D-368DE9900663}"/>
              </a:ext>
            </a:extLst>
          </p:cNvPr>
          <p:cNvSpPr txBox="1"/>
          <p:nvPr userDrawn="1"/>
        </p:nvSpPr>
        <p:spPr>
          <a:xfrm>
            <a:off x="598345" y="4303056"/>
            <a:ext cx="1813378" cy="640363"/>
          </a:xfrm>
          <a:prstGeom prst="rect">
            <a:avLst/>
          </a:prstGeom>
          <a:noFill/>
        </p:spPr>
        <p:txBody>
          <a:bodyPr wrap="none" lIns="0" tIns="0" rIns="0" bIns="0" rtlCol="0">
            <a:spAutoFit/>
          </a:bodyPr>
          <a:lstStyle/>
          <a:p>
            <a:pPr defTabSz="932563"/>
            <a:r>
              <a:rPr lang="en-US" sz="2040" dirty="0">
                <a:gradFill>
                  <a:gsLst>
                    <a:gs pos="82234">
                      <a:srgbClr val="002050"/>
                    </a:gs>
                    <a:gs pos="68282">
                      <a:srgbClr val="002050"/>
                    </a:gs>
                  </a:gsLst>
                  <a:lin ang="5400000" scaled="0"/>
                </a:gradFill>
              </a:rPr>
              <a:t>July 18–20, 2018</a:t>
            </a:r>
          </a:p>
          <a:p>
            <a:pPr defTabSz="932563"/>
            <a:r>
              <a:rPr lang="en-US" sz="2040" dirty="0">
                <a:gradFill>
                  <a:gsLst>
                    <a:gs pos="82234">
                      <a:srgbClr val="002050"/>
                    </a:gs>
                    <a:gs pos="68282">
                      <a:srgbClr val="002050"/>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xmlns="" id="{29E6D70F-8056-4653-91E4-BE7FAAFEBA52}"/>
              </a:ext>
            </a:extLst>
          </p:cNvPr>
          <p:cNvPicPr>
            <a:picLocks noChangeAspect="1"/>
          </p:cNvPicPr>
          <p:nvPr userDrawn="1"/>
        </p:nvPicPr>
        <p:blipFill>
          <a:blip r:embed="rId4"/>
          <a:stretch>
            <a:fillRect/>
          </a:stretch>
        </p:blipFill>
        <p:spPr>
          <a:xfrm>
            <a:off x="595914" y="2368774"/>
            <a:ext cx="3072589" cy="1554947"/>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xmlns="" id="{76BBF407-647E-4A0E-932C-4B9EBA6AC96A}"/>
              </a:ext>
            </a:extLst>
          </p:cNvPr>
          <p:cNvSpPr>
            <a:spLocks noGrp="1"/>
          </p:cNvSpPr>
          <p:nvPr>
            <p:ph type="body" sz="quarter" idx="13" hasCustomPrompt="1"/>
          </p:nvPr>
        </p:nvSpPr>
        <p:spPr>
          <a:xfrm>
            <a:off x="8577607" y="601344"/>
            <a:ext cx="3264575" cy="313932"/>
          </a:xfrm>
        </p:spPr>
        <p:txBody>
          <a:bodyPr lIns="0" tIns="0" rIns="0" bIns="0"/>
          <a:lstStyle>
            <a:lvl1pPr marL="0" indent="0" algn="r">
              <a:buNone/>
              <a:defRPr sz="2040">
                <a:latin typeface="+mn-lt"/>
              </a:defRPr>
            </a:lvl1pPr>
            <a:lvl2pPr marL="349656" indent="0">
              <a:buNone/>
              <a:defRPr sz="2040"/>
            </a:lvl2pPr>
            <a:lvl3pPr marL="582761" indent="0">
              <a:buNone/>
              <a:defRPr sz="2040"/>
            </a:lvl3pPr>
            <a:lvl4pPr marL="815865" indent="0">
              <a:buNone/>
              <a:defRPr sz="2040"/>
            </a:lvl4pPr>
            <a:lvl5pPr marL="1048969"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xmlns="" id="{F4DDC873-B78F-4A52-9091-6AB1225F43CE}"/>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xmlns=""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xmlns=""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24932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2" y="4056499"/>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xmlns="" id="{6557066C-5133-4E22-AE58-F2101DA24DED}"/>
              </a:ext>
            </a:extLst>
          </p:cNvPr>
          <p:cNvPicPr>
            <a:picLocks noChangeAspect="1"/>
          </p:cNvPicPr>
          <p:nvPr userDrawn="1"/>
        </p:nvPicPr>
        <p:blipFill rotWithShape="1">
          <a:blip r:embed="rId2"/>
          <a:srcRect l="487" t="16931" r="33333" b="24211"/>
          <a:stretch/>
        </p:blipFill>
        <p:spPr bwMode="invGray">
          <a:xfrm>
            <a:off x="5200348" y="597450"/>
            <a:ext cx="7236127" cy="639707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76146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249329" cy="508524"/>
          </a:xfrm>
          <a:noFill/>
        </p:spPr>
        <p:txBody>
          <a:bodyPr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xmlns="" id="{6AC853EF-249B-4DEC-B679-038CCEA0B936}"/>
              </a:ext>
            </a:extLst>
          </p:cNvPr>
          <p:cNvPicPr>
            <a:picLocks noChangeAspect="1"/>
          </p:cNvPicPr>
          <p:nvPr userDrawn="1"/>
        </p:nvPicPr>
        <p:blipFill rotWithShape="1">
          <a:blip r:embed="rId2"/>
          <a:srcRect l="487" t="16931" r="33333" b="24211"/>
          <a:stretch/>
        </p:blipFill>
        <p:spPr bwMode="invGray">
          <a:xfrm>
            <a:off x="5200348" y="597450"/>
            <a:ext cx="7236127" cy="639707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9324701" cy="508524"/>
          </a:xfrm>
          <a:noFill/>
        </p:spPr>
        <p:txBody>
          <a:bodyPr wrap="square"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xmlns="" id="{DBD07666-5C5E-4C40-8C68-86D1F3CAB0C5}"/>
              </a:ext>
            </a:extLst>
          </p:cNvPr>
          <p:cNvSpPr txBox="1"/>
          <p:nvPr userDrawn="1"/>
        </p:nvSpPr>
        <p:spPr>
          <a:xfrm>
            <a:off x="595914" y="4244907"/>
            <a:ext cx="11243610" cy="2160180"/>
          </a:xfrm>
          <a:prstGeom prst="rect">
            <a:avLst/>
          </a:prstGeom>
          <a:noFill/>
        </p:spPr>
        <p:txBody>
          <a:bodyPr wrap="square" lIns="186494" tIns="149196" rIns="186494" bIns="149196" rtlCol="0" anchor="ctr">
            <a:spAutoFit/>
          </a:bodyPr>
          <a:lstStyle/>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Microsoft Ready content is </a:t>
            </a: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xmlns=""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Oval 123">
            <a:extLst>
              <a:ext uri="{FF2B5EF4-FFF2-40B4-BE49-F238E27FC236}">
                <a16:creationId xmlns:a16="http://schemas.microsoft.com/office/drawing/2014/main" xmlns="" id="{86F400F5-9FA0-4CE6-B207-5F2FF50C7927}"/>
              </a:ext>
            </a:extLst>
          </p:cNvPr>
          <p:cNvSpPr/>
          <p:nvPr userDrawn="1"/>
        </p:nvSpPr>
        <p:spPr bwMode="gray">
          <a:xfrm>
            <a:off x="5424709"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23" name="Group 122">
            <a:extLst>
              <a:ext uri="{FF2B5EF4-FFF2-40B4-BE49-F238E27FC236}">
                <a16:creationId xmlns:a16="http://schemas.microsoft.com/office/drawing/2014/main" xmlns=""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xmlns=""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6" name="Freeform 27">
              <a:extLst>
                <a:ext uri="{FF2B5EF4-FFF2-40B4-BE49-F238E27FC236}">
                  <a16:creationId xmlns:a16="http://schemas.microsoft.com/office/drawing/2014/main" xmlns=""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7" name="Rectangle 28">
              <a:extLst>
                <a:ext uri="{FF2B5EF4-FFF2-40B4-BE49-F238E27FC236}">
                  <a16:creationId xmlns:a16="http://schemas.microsoft.com/office/drawing/2014/main" xmlns=""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08" name="Rectangle 29">
              <a:extLst>
                <a:ext uri="{FF2B5EF4-FFF2-40B4-BE49-F238E27FC236}">
                  <a16:creationId xmlns:a16="http://schemas.microsoft.com/office/drawing/2014/main" xmlns=""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9" name="Rectangle 30">
              <a:extLst>
                <a:ext uri="{FF2B5EF4-FFF2-40B4-BE49-F238E27FC236}">
                  <a16:creationId xmlns:a16="http://schemas.microsoft.com/office/drawing/2014/main" xmlns=""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0" name="Rectangle 31">
              <a:extLst>
                <a:ext uri="{FF2B5EF4-FFF2-40B4-BE49-F238E27FC236}">
                  <a16:creationId xmlns:a16="http://schemas.microsoft.com/office/drawing/2014/main" xmlns=""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1" name="Rectangle 32">
              <a:extLst>
                <a:ext uri="{FF2B5EF4-FFF2-40B4-BE49-F238E27FC236}">
                  <a16:creationId xmlns:a16="http://schemas.microsoft.com/office/drawing/2014/main" xmlns=""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2" name="Rectangle 33">
              <a:extLst>
                <a:ext uri="{FF2B5EF4-FFF2-40B4-BE49-F238E27FC236}">
                  <a16:creationId xmlns:a16="http://schemas.microsoft.com/office/drawing/2014/main" xmlns=""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3" name="Rectangle 34">
              <a:extLst>
                <a:ext uri="{FF2B5EF4-FFF2-40B4-BE49-F238E27FC236}">
                  <a16:creationId xmlns:a16="http://schemas.microsoft.com/office/drawing/2014/main" xmlns=""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4" name="Rectangle 35">
              <a:extLst>
                <a:ext uri="{FF2B5EF4-FFF2-40B4-BE49-F238E27FC236}">
                  <a16:creationId xmlns:a16="http://schemas.microsoft.com/office/drawing/2014/main" xmlns=""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5" name="Rectangle 36">
              <a:extLst>
                <a:ext uri="{FF2B5EF4-FFF2-40B4-BE49-F238E27FC236}">
                  <a16:creationId xmlns:a16="http://schemas.microsoft.com/office/drawing/2014/main" xmlns=""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6" name="Rectangle 37">
              <a:extLst>
                <a:ext uri="{FF2B5EF4-FFF2-40B4-BE49-F238E27FC236}">
                  <a16:creationId xmlns:a16="http://schemas.microsoft.com/office/drawing/2014/main" xmlns=""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7" name="Rectangle 38">
              <a:extLst>
                <a:ext uri="{FF2B5EF4-FFF2-40B4-BE49-F238E27FC236}">
                  <a16:creationId xmlns:a16="http://schemas.microsoft.com/office/drawing/2014/main" xmlns=""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18" name="Rectangle 39">
              <a:extLst>
                <a:ext uri="{FF2B5EF4-FFF2-40B4-BE49-F238E27FC236}">
                  <a16:creationId xmlns:a16="http://schemas.microsoft.com/office/drawing/2014/main" xmlns=""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19" name="Rectangle 40">
              <a:extLst>
                <a:ext uri="{FF2B5EF4-FFF2-40B4-BE49-F238E27FC236}">
                  <a16:creationId xmlns:a16="http://schemas.microsoft.com/office/drawing/2014/main" xmlns=""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20" name="Rectangle 41">
              <a:extLst>
                <a:ext uri="{FF2B5EF4-FFF2-40B4-BE49-F238E27FC236}">
                  <a16:creationId xmlns:a16="http://schemas.microsoft.com/office/drawing/2014/main" xmlns=""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21" name="Freeform 42">
              <a:extLst>
                <a:ext uri="{FF2B5EF4-FFF2-40B4-BE49-F238E27FC236}">
                  <a16:creationId xmlns:a16="http://schemas.microsoft.com/office/drawing/2014/main" xmlns=""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22" name="Rectangle 43">
              <a:extLst>
                <a:ext uri="{FF2B5EF4-FFF2-40B4-BE49-F238E27FC236}">
                  <a16:creationId xmlns:a16="http://schemas.microsoft.com/office/drawing/2014/main" xmlns=""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grpSp>
      <p:sp>
        <p:nvSpPr>
          <p:cNvPr id="149" name="Oval 148">
            <a:extLst>
              <a:ext uri="{FF2B5EF4-FFF2-40B4-BE49-F238E27FC236}">
                <a16:creationId xmlns:a16="http://schemas.microsoft.com/office/drawing/2014/main" xmlns=""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48" name="Group 147">
            <a:extLst>
              <a:ext uri="{FF2B5EF4-FFF2-40B4-BE49-F238E27FC236}">
                <a16:creationId xmlns:a16="http://schemas.microsoft.com/office/drawing/2014/main" xmlns=""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a16="http://schemas.microsoft.com/office/drawing/2014/main" xmlns=""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30" name="Rectangle 48">
              <a:extLst>
                <a:ext uri="{FF2B5EF4-FFF2-40B4-BE49-F238E27FC236}">
                  <a16:creationId xmlns:a16="http://schemas.microsoft.com/office/drawing/2014/main" xmlns=""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31" name="Freeform 49">
              <a:extLst>
                <a:ext uri="{FF2B5EF4-FFF2-40B4-BE49-F238E27FC236}">
                  <a16:creationId xmlns:a16="http://schemas.microsoft.com/office/drawing/2014/main" xmlns=""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defTabSz="932563"/>
              <a:endParaRPr lang="en-US" sz="1836">
                <a:solidFill>
                  <a:srgbClr val="FFFFFF"/>
                </a:solidFill>
              </a:endParaRPr>
            </a:p>
          </p:txBody>
        </p:sp>
        <p:sp>
          <p:nvSpPr>
            <p:cNvPr id="132" name="Rectangle 50">
              <a:extLst>
                <a:ext uri="{FF2B5EF4-FFF2-40B4-BE49-F238E27FC236}">
                  <a16:creationId xmlns:a16="http://schemas.microsoft.com/office/drawing/2014/main" xmlns=""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3" name="Rectangle 51">
              <a:extLst>
                <a:ext uri="{FF2B5EF4-FFF2-40B4-BE49-F238E27FC236}">
                  <a16:creationId xmlns:a16="http://schemas.microsoft.com/office/drawing/2014/main" xmlns=""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4" name="Rectangle 52">
              <a:extLst>
                <a:ext uri="{FF2B5EF4-FFF2-40B4-BE49-F238E27FC236}">
                  <a16:creationId xmlns:a16="http://schemas.microsoft.com/office/drawing/2014/main" xmlns=""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5" name="Rectangle 53">
              <a:extLst>
                <a:ext uri="{FF2B5EF4-FFF2-40B4-BE49-F238E27FC236}">
                  <a16:creationId xmlns:a16="http://schemas.microsoft.com/office/drawing/2014/main" xmlns=""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6" name="Rectangle 54">
              <a:extLst>
                <a:ext uri="{FF2B5EF4-FFF2-40B4-BE49-F238E27FC236}">
                  <a16:creationId xmlns:a16="http://schemas.microsoft.com/office/drawing/2014/main" xmlns=""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7" name="Rectangle 55">
              <a:extLst>
                <a:ext uri="{FF2B5EF4-FFF2-40B4-BE49-F238E27FC236}">
                  <a16:creationId xmlns:a16="http://schemas.microsoft.com/office/drawing/2014/main" xmlns=""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8" name="Rectangle 56">
              <a:extLst>
                <a:ext uri="{FF2B5EF4-FFF2-40B4-BE49-F238E27FC236}">
                  <a16:creationId xmlns:a16="http://schemas.microsoft.com/office/drawing/2014/main" xmlns=""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9" name="Rectangle 57">
              <a:extLst>
                <a:ext uri="{FF2B5EF4-FFF2-40B4-BE49-F238E27FC236}">
                  <a16:creationId xmlns:a16="http://schemas.microsoft.com/office/drawing/2014/main" xmlns=""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0" name="Rectangle 58">
              <a:extLst>
                <a:ext uri="{FF2B5EF4-FFF2-40B4-BE49-F238E27FC236}">
                  <a16:creationId xmlns:a16="http://schemas.microsoft.com/office/drawing/2014/main" xmlns=""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1" name="Rectangle 59">
              <a:extLst>
                <a:ext uri="{FF2B5EF4-FFF2-40B4-BE49-F238E27FC236}">
                  <a16:creationId xmlns:a16="http://schemas.microsoft.com/office/drawing/2014/main" xmlns=""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2" name="Rectangle 60">
              <a:extLst>
                <a:ext uri="{FF2B5EF4-FFF2-40B4-BE49-F238E27FC236}">
                  <a16:creationId xmlns:a16="http://schemas.microsoft.com/office/drawing/2014/main" xmlns=""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3" name="Rectangle 61">
              <a:extLst>
                <a:ext uri="{FF2B5EF4-FFF2-40B4-BE49-F238E27FC236}">
                  <a16:creationId xmlns:a16="http://schemas.microsoft.com/office/drawing/2014/main" xmlns=""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4" name="Rectangle 62">
              <a:extLst>
                <a:ext uri="{FF2B5EF4-FFF2-40B4-BE49-F238E27FC236}">
                  <a16:creationId xmlns:a16="http://schemas.microsoft.com/office/drawing/2014/main" xmlns=""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5" name="Rectangle 63">
              <a:extLst>
                <a:ext uri="{FF2B5EF4-FFF2-40B4-BE49-F238E27FC236}">
                  <a16:creationId xmlns:a16="http://schemas.microsoft.com/office/drawing/2014/main" xmlns=""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6" name="Rectangle 64">
              <a:extLst>
                <a:ext uri="{FF2B5EF4-FFF2-40B4-BE49-F238E27FC236}">
                  <a16:creationId xmlns:a16="http://schemas.microsoft.com/office/drawing/2014/main" xmlns=""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7" name="Rectangle 65">
              <a:extLst>
                <a:ext uri="{FF2B5EF4-FFF2-40B4-BE49-F238E27FC236}">
                  <a16:creationId xmlns:a16="http://schemas.microsoft.com/office/drawing/2014/main" xmlns=""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grpSp>
      <p:sp>
        <p:nvSpPr>
          <p:cNvPr id="205" name="Multiplication Sign 204">
            <a:extLst>
              <a:ext uri="{FF2B5EF4-FFF2-40B4-BE49-F238E27FC236}">
                <a16:creationId xmlns:a16="http://schemas.microsoft.com/office/drawing/2014/main" xmlns=""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xmlns=""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xmlns=""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xmlns=""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a16="http://schemas.microsoft.com/office/drawing/2014/main" xmlns=""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0" name="Freeform: Shape 79">
              <a:extLst>
                <a:ext uri="{FF2B5EF4-FFF2-40B4-BE49-F238E27FC236}">
                  <a16:creationId xmlns:a16="http://schemas.microsoft.com/office/drawing/2014/main" xmlns=""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1" name="Freeform: Shape 80">
              <a:extLst>
                <a:ext uri="{FF2B5EF4-FFF2-40B4-BE49-F238E27FC236}">
                  <a16:creationId xmlns:a16="http://schemas.microsoft.com/office/drawing/2014/main" xmlns=""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2" name="Freeform: Shape 81">
              <a:extLst>
                <a:ext uri="{FF2B5EF4-FFF2-40B4-BE49-F238E27FC236}">
                  <a16:creationId xmlns:a16="http://schemas.microsoft.com/office/drawing/2014/main" xmlns=""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3" name="Freeform: Shape 82">
              <a:extLst>
                <a:ext uri="{FF2B5EF4-FFF2-40B4-BE49-F238E27FC236}">
                  <a16:creationId xmlns:a16="http://schemas.microsoft.com/office/drawing/2014/main" xmlns=""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4" name="Freeform: Shape 83">
              <a:extLst>
                <a:ext uri="{FF2B5EF4-FFF2-40B4-BE49-F238E27FC236}">
                  <a16:creationId xmlns:a16="http://schemas.microsoft.com/office/drawing/2014/main" xmlns=""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5" name="Freeform: Shape 84">
              <a:extLst>
                <a:ext uri="{FF2B5EF4-FFF2-40B4-BE49-F238E27FC236}">
                  <a16:creationId xmlns:a16="http://schemas.microsoft.com/office/drawing/2014/main" xmlns=""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6" name="Freeform: Shape 85">
              <a:extLst>
                <a:ext uri="{FF2B5EF4-FFF2-40B4-BE49-F238E27FC236}">
                  <a16:creationId xmlns:a16="http://schemas.microsoft.com/office/drawing/2014/main" xmlns=""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7" name="Freeform: Shape 86">
              <a:extLst>
                <a:ext uri="{FF2B5EF4-FFF2-40B4-BE49-F238E27FC236}">
                  <a16:creationId xmlns:a16="http://schemas.microsoft.com/office/drawing/2014/main" xmlns=""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8" name="Freeform: Shape 87">
              <a:extLst>
                <a:ext uri="{FF2B5EF4-FFF2-40B4-BE49-F238E27FC236}">
                  <a16:creationId xmlns:a16="http://schemas.microsoft.com/office/drawing/2014/main" xmlns=""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9" name="Freeform: Shape 88">
              <a:extLst>
                <a:ext uri="{FF2B5EF4-FFF2-40B4-BE49-F238E27FC236}">
                  <a16:creationId xmlns:a16="http://schemas.microsoft.com/office/drawing/2014/main" xmlns=""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0" name="Freeform: Shape 89">
              <a:extLst>
                <a:ext uri="{FF2B5EF4-FFF2-40B4-BE49-F238E27FC236}">
                  <a16:creationId xmlns:a16="http://schemas.microsoft.com/office/drawing/2014/main" xmlns=""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1" name="Freeform: Shape 90">
              <a:extLst>
                <a:ext uri="{FF2B5EF4-FFF2-40B4-BE49-F238E27FC236}">
                  <a16:creationId xmlns:a16="http://schemas.microsoft.com/office/drawing/2014/main" xmlns=""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92" name="Freeform: Shape 91">
              <a:extLst>
                <a:ext uri="{FF2B5EF4-FFF2-40B4-BE49-F238E27FC236}">
                  <a16:creationId xmlns:a16="http://schemas.microsoft.com/office/drawing/2014/main" xmlns=""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3" name="Freeform: Shape 92">
              <a:extLst>
                <a:ext uri="{FF2B5EF4-FFF2-40B4-BE49-F238E27FC236}">
                  <a16:creationId xmlns:a16="http://schemas.microsoft.com/office/drawing/2014/main" xmlns=""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xmlns=""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0FD32619-3819-428A-8565-629596C91418}"/>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
        <p:nvSpPr>
          <p:cNvPr id="11" name="Freeform 5">
            <a:extLst>
              <a:ext uri="{FF2B5EF4-FFF2-40B4-BE49-F238E27FC236}">
                <a16:creationId xmlns:a16="http://schemas.microsoft.com/office/drawing/2014/main" xmlns="" id="{3A3051D2-DD0C-4419-9210-74A066BBE509}"/>
              </a:ext>
            </a:extLst>
          </p:cNvPr>
          <p:cNvSpPr>
            <a:spLocks noChangeAspect="1" noEditPoints="1"/>
          </p:cNvSpPr>
          <p:nvPr userDrawn="1"/>
        </p:nvSpPr>
        <p:spPr bwMode="black">
          <a:xfrm>
            <a:off x="595915" y="2961238"/>
            <a:ext cx="4430494" cy="53847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endParaRPr lang="en-US" sz="1836">
              <a:solidFill>
                <a:srgbClr val="FFFFFF"/>
              </a:solidFill>
            </a:endParaRPr>
          </a:p>
        </p:txBody>
      </p:sp>
      <p:sp>
        <p:nvSpPr>
          <p:cNvPr id="14" name="Rectangle 13">
            <a:extLst>
              <a:ext uri="{FF2B5EF4-FFF2-40B4-BE49-F238E27FC236}">
                <a16:creationId xmlns:a16="http://schemas.microsoft.com/office/drawing/2014/main" xmlns="" id="{9CC73F7E-519C-4D23-B871-7FD985D67D4D}"/>
              </a:ext>
            </a:extLst>
          </p:cNvPr>
          <p:cNvSpPr/>
          <p:nvPr userDrawn="1"/>
        </p:nvSpPr>
        <p:spPr>
          <a:xfrm>
            <a:off x="595915" y="4056322"/>
            <a:ext cx="3432107" cy="320182"/>
          </a:xfrm>
          <a:prstGeom prst="rect">
            <a:avLst/>
          </a:prstGeom>
        </p:spPr>
        <p:txBody>
          <a:bodyPr wrap="none" lIns="0" tIns="0" rIns="0" bIns="0">
            <a:spAutoFit/>
          </a:bodyPr>
          <a:lstStyle/>
          <a:p>
            <a:pPr defTabSz="950938">
              <a:spcBef>
                <a:spcPct val="20000"/>
              </a:spcBef>
              <a:buSzPct val="90000"/>
              <a:buFont typeface="Wingdings" panose="05000000000000000000" pitchFamily="2" charset="2"/>
              <a:buNone/>
              <a:defRPr/>
            </a:pPr>
            <a:r>
              <a:rPr lang="en-US" sz="2040" dirty="0">
                <a:gradFill>
                  <a:gsLst>
                    <a:gs pos="1250">
                      <a:srgbClr val="FFFFFF"/>
                    </a:gs>
                    <a:gs pos="100000">
                      <a:srgbClr val="FFFFFF"/>
                    </a:gs>
                  </a:gsLst>
                  <a:lin ang="5400000" scaled="0"/>
                </a:gradFill>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xmlns="" id="{E700149D-DBA5-49F4-9EA0-6801AFB758D3}"/>
              </a:ext>
            </a:extLst>
          </p:cNvPr>
          <p:cNvPicPr>
            <a:picLocks noChangeAspect="1"/>
          </p:cNvPicPr>
          <p:nvPr userDrawn="1"/>
        </p:nvPicPr>
        <p:blipFill rotWithShape="1">
          <a:blip r:embed="rId3"/>
          <a:srcRect t="111" r="20173" b="58603"/>
          <a:stretch/>
        </p:blipFill>
        <p:spPr>
          <a:xfrm>
            <a:off x="2300470" y="0"/>
            <a:ext cx="10136008"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35741366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0FD32619-3819-428A-8565-629596C91418}"/>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
        <p:nvSpPr>
          <p:cNvPr id="9" name="Title 1"/>
          <p:cNvSpPr>
            <a:spLocks noGrp="1"/>
          </p:cNvSpPr>
          <p:nvPr>
            <p:ph type="title" hasCustomPrompt="1"/>
          </p:nvPr>
        </p:nvSpPr>
        <p:spPr>
          <a:xfrm>
            <a:off x="595914" y="3039097"/>
            <a:ext cx="68089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4"/>
            <a:ext cx="68089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xmlns="" id="{AA020681-E031-438A-87F4-3EF4E311C2C5}"/>
              </a:ext>
            </a:extLst>
          </p:cNvPr>
          <p:cNvPicPr>
            <a:picLocks noChangeAspect="1"/>
          </p:cNvPicPr>
          <p:nvPr userDrawn="1"/>
        </p:nvPicPr>
        <p:blipFill rotWithShape="1">
          <a:blip r:embed="rId3"/>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xmlns="" id="{0075DB46-DA06-45E4-B8E6-78FFA7D835C2}"/>
              </a:ext>
            </a:extLst>
          </p:cNvPr>
          <p:cNvSpPr>
            <a:spLocks noGrp="1"/>
          </p:cNvSpPr>
          <p:nvPr>
            <p:ph type="body" sz="quarter" idx="13" hasCustomPrompt="1"/>
          </p:nvPr>
        </p:nvSpPr>
        <p:spPr>
          <a:xfrm>
            <a:off x="8764005" y="6079937"/>
            <a:ext cx="3078028" cy="313904"/>
          </a:xfrm>
        </p:spPr>
        <p:txBody>
          <a:bodyPr anchor="b"/>
          <a:lstStyle>
            <a:lvl1pPr marL="0" indent="0" algn="r">
              <a:buFont typeface="Arial" panose="020B0604020202020204" pitchFamily="34" charset="0"/>
              <a:buNone/>
              <a:defRPr sz="2040">
                <a:latin typeface="+mn-lt"/>
              </a:defRPr>
            </a:lvl1pPr>
            <a:lvl2pPr marL="233059" indent="0">
              <a:buNone/>
              <a:defRPr/>
            </a:lvl2pPr>
          </a:lstStyle>
          <a:p>
            <a:pPr lvl="0"/>
            <a:r>
              <a:rPr lang="en-US" dirty="0"/>
              <a:t>Session code here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059" indent="0">
              <a:buNone/>
              <a:defRPr/>
            </a:lvl2pPr>
            <a:lvl3pPr marL="466120" indent="0">
              <a:buNone/>
              <a:defRPr/>
            </a:lvl3pPr>
            <a:lvl4pPr marL="699179" indent="0">
              <a:buNone/>
              <a:defRPr/>
            </a:lvl4pPr>
            <a:lvl5pPr marL="932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525450"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7" y="2065978"/>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059" indent="0">
              <a:buNone/>
              <a:defRPr/>
            </a:lvl2pPr>
            <a:lvl3pPr marL="466120" indent="0">
              <a:buNone/>
              <a:defRPr/>
            </a:lvl3pPr>
            <a:lvl4pPr marL="674903" indent="0">
              <a:buNone/>
              <a:defRPr/>
            </a:lvl4pPr>
            <a:lvl5pPr marL="87235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xmlns="" id="{6178F5D2-7CA2-4202-8FD2-95D8F7A2E98D}"/>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p14="http://schemas.microsoft.com/office/powerpoint/2010/main" xmlns=""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xmlns:p14="http://schemas.microsoft.com/office/powerpoint/2010/main" xmlns=""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xmlns:p14="http://schemas.microsoft.com/office/powerpoint/2010/main" xmlns=""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xmlns:p14="http://schemas.microsoft.com/office/powerpoint/2010/main" xmlns=""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p14="http://schemas.microsoft.com/office/powerpoint/2010/main" xmlns:a14="http://schemas.microsoft.com/office/drawing/2010/main" xmlns=""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r>
              <a:rPr lang="en-US" dirty="0"/>
              <a:t/>
            </a:r>
            <a:br>
              <a:rPr lang="en-US" dirty="0"/>
            </a:br>
            <a:r>
              <a:rPr lang="en-US" dirty="0"/>
              <a:t>Click to edit Master title style</a:t>
            </a:r>
          </a:p>
        </p:txBody>
      </p:sp>
      <p:pic>
        <p:nvPicPr>
          <p:cNvPr id="6" name="Picture 5">
            <a:extLst>
              <a:ext uri="{FF2B5EF4-FFF2-40B4-BE49-F238E27FC236}">
                <a16:creationId xmlns:a16="http://schemas.microsoft.com/office/drawing/2014/main" xmlns:p14="http://schemas.microsoft.com/office/powerpoint/2010/main" xmlns:a14="http://schemas.microsoft.com/office/drawing/2010/main" xmlns="" id="{59C8C890-AC1B-47D0-961A-156ED2A6C3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948" y="0"/>
            <a:ext cx="11921527" cy="6994525"/>
          </a:xfrm>
          <a:prstGeom prst="rect">
            <a:avLst/>
          </a:prstGeom>
        </p:spPr>
      </p:pic>
      <p:sp>
        <p:nvSpPr>
          <p:cNvPr id="9"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eaLnBrk="1" fontAlgn="base" latinLnBrk="0" hangingPunct="1">
              <a:lnSpc>
                <a:spcPct val="90000"/>
              </a:lnSpc>
              <a:spcBef>
                <a:spcPct val="0"/>
              </a:spcBef>
              <a:spcAft>
                <a:spcPct val="0"/>
              </a:spcAft>
              <a:buClrTx/>
              <a:buSzTx/>
              <a:buFontTx/>
              <a:buNone/>
              <a:tabLst/>
              <a:defRPr/>
            </a:pPr>
            <a:endParaRPr kumimoji="0" lang="en-US" sz="2039"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867448828"/>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9"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xmlns="" id="{3956AAB8-C2DF-40F3-A72B-0FA6F47702E6}"/>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500"/>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xmlns="" id="{3071028E-16C3-4002-B04C-173B0E47CA17}"/>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500"/>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xmlns="" id="{9761C388-D05E-4BD1-8D7C-196F5BE5DA66}"/>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xmlns="" id="{BCE48BC3-17FF-42D3-9B26-17258F2E572A}"/>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xmlns="" id="{883FAF49-2747-46DC-BE92-CD844B707AB0}"/>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325266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600059" y="1465291"/>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1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1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45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0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477"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xmlns="" id="{70D3778F-A717-44C8-9013-FF206B15DD6D}"/>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4"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a16="http://schemas.microsoft.com/office/drawing/2014/main" xmlns="" id="{056C9DEE-6F0F-4952-B2B1-A47AFA7F3DE1}"/>
              </a:ext>
            </a:extLst>
          </p:cNvPr>
          <p:cNvSpPr txBox="1"/>
          <p:nvPr userDrawn="1"/>
        </p:nvSpPr>
        <p:spPr>
          <a:xfrm>
            <a:off x="225812" y="2678502"/>
            <a:ext cx="5822284"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xmlns=""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3" name="Text Placeholder 4">
            <a:extLst>
              <a:ext uri="{FF2B5EF4-FFF2-40B4-BE49-F238E27FC236}">
                <a16:creationId xmlns:a16="http://schemas.microsoft.com/office/drawing/2014/main" xmlns=""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xmlns=""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5741374" y="2678502"/>
            <a:ext cx="5601801"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keep transforming</a:t>
            </a:r>
          </a:p>
        </p:txBody>
      </p:sp>
      <p:sp>
        <p:nvSpPr>
          <p:cNvPr id="17" name="TextBox 16">
            <a:extLst>
              <a:ext uri="{FF2B5EF4-FFF2-40B4-BE49-F238E27FC236}">
                <a16:creationId xmlns:a16="http://schemas.microsoft.com/office/drawing/2014/main" xmlns=""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8" name="Text Placeholder 4">
            <a:extLst>
              <a:ext uri="{FF2B5EF4-FFF2-40B4-BE49-F238E27FC236}">
                <a16:creationId xmlns:a16="http://schemas.microsoft.com/office/drawing/2014/main" xmlns=""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19" name="TextBox 18">
            <a:extLst>
              <a:ext uri="{FF2B5EF4-FFF2-40B4-BE49-F238E27FC236}">
                <a16:creationId xmlns:a16="http://schemas.microsoft.com/office/drawing/2014/main" xmlns=""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20" name="TextBox 19">
            <a:extLst>
              <a:ext uri="{FF2B5EF4-FFF2-40B4-BE49-F238E27FC236}">
                <a16:creationId xmlns:a16="http://schemas.microsoft.com/office/drawing/2014/main" xmlns=""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grpSp>
        <p:nvGrpSpPr>
          <p:cNvPr id="21" name="Group 20">
            <a:extLst>
              <a:ext uri="{FF2B5EF4-FFF2-40B4-BE49-F238E27FC236}">
                <a16:creationId xmlns:a16="http://schemas.microsoft.com/office/drawing/2014/main" xmlns="" id="{401AB3B0-9D9C-4DCF-AD0D-97258F1220DE}"/>
              </a:ext>
            </a:extLst>
          </p:cNvPr>
          <p:cNvGrpSpPr/>
          <p:nvPr userDrawn="1"/>
        </p:nvGrpSpPr>
        <p:grpSpPr>
          <a:xfrm>
            <a:off x="7490064" y="6118886"/>
            <a:ext cx="4757622" cy="640363"/>
            <a:chOff x="274638" y="4554931"/>
            <a:chExt cx="4757622" cy="640363"/>
          </a:xfrm>
        </p:grpSpPr>
        <p:sp>
          <p:nvSpPr>
            <p:cNvPr id="22" name="TextBox 21">
              <a:extLst>
                <a:ext uri="{FF2B5EF4-FFF2-40B4-BE49-F238E27FC236}">
                  <a16:creationId xmlns:a16="http://schemas.microsoft.com/office/drawing/2014/main" xmlns="" id="{A51D9E96-E652-43D7-AD1D-25CF06E38D9D}"/>
                </a:ext>
              </a:extLst>
            </p:cNvPr>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23" name="Straight Connector 22">
              <a:extLst>
                <a:ext uri="{FF2B5EF4-FFF2-40B4-BE49-F238E27FC236}">
                  <a16:creationId xmlns:a16="http://schemas.microsoft.com/office/drawing/2014/main" xmlns=""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7490064" y="6118886"/>
            <a:ext cx="4757622" cy="640363"/>
            <a:chOff x="274638" y="4554931"/>
            <a:chExt cx="4757622" cy="640363"/>
          </a:xfrm>
        </p:grpSpPr>
        <p:sp>
          <p:nvSpPr>
            <p:cNvPr id="7" name="TextBox 6"/>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5812" y="2678502"/>
            <a:ext cx="11214997"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 keep transforming</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5026090" y="3480101"/>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grow </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5026090" y="4281700"/>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succeed</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5026090" y="1876904"/>
            <a:ext cx="2603139"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learn</a:t>
            </a:r>
          </a:p>
        </p:txBody>
      </p:sp>
      <p:sp>
        <p:nvSpPr>
          <p:cNvPr id="13" name="TextBox 12">
            <a:extLst>
              <a:ext uri="{FF2B5EF4-FFF2-40B4-BE49-F238E27FC236}">
                <a16:creationId xmlns:a16="http://schemas.microsoft.com/office/drawing/2014/main" xmlns="" id="{AA75F147-F187-406F-B1C7-8708AB3B7EBF}"/>
              </a:ext>
            </a:extLst>
          </p:cNvPr>
          <p:cNvSpPr txBox="1"/>
          <p:nvPr userDrawn="1"/>
        </p:nvSpPr>
        <p:spPr>
          <a:xfrm>
            <a:off x="5026089" y="1076253"/>
            <a:ext cx="2996228"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dream</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26670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874815" y="4471902"/>
            <a:ext cx="10686845" cy="2244765"/>
          </a:xfrm>
          <a:prstGeom prst="rect">
            <a:avLst/>
          </a:prstGeom>
          <a:noFill/>
        </p:spPr>
        <p:txBody>
          <a:bodyPr wrap="none" lIns="182854" tIns="146283" rIns="182854" bIns="146283" rtlCol="0" anchor="ctr">
            <a:spAutoFit/>
          </a:bodyPr>
          <a:lstStyle/>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2680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61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00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151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3194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863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063122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285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77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112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57136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8556150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8831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9385" r="5840" b="16500"/>
          <a:stretch/>
        </p:blipFill>
        <p:spPr>
          <a:xfrm>
            <a:off x="6775288" y="-1"/>
            <a:ext cx="5661187" cy="6994527"/>
          </a:xfrm>
          <a:prstGeom prst="rect">
            <a:avLst/>
          </a:prstGeom>
        </p:spPr>
      </p:pic>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30"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5686814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855"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48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Tree>
    <p:extLst>
      <p:ext uri="{BB962C8B-B14F-4D97-AF65-F5344CB8AC3E}">
        <p14:creationId xmlns:p14="http://schemas.microsoft.com/office/powerpoint/2010/main" val="1352295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6311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xmlns=""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xmlns="" id="{29E379F3-BC61-44ED-8F9B-54F8B85025ED}"/>
              </a:ext>
            </a:extLst>
          </p:cNvPr>
          <p:cNvSpPr txBox="1"/>
          <p:nvPr userDrawn="1"/>
        </p:nvSpPr>
        <p:spPr>
          <a:xfrm>
            <a:off x="598344" y="4302474"/>
            <a:ext cx="1813378" cy="640363"/>
          </a:xfrm>
          <a:prstGeom prst="rect">
            <a:avLst/>
          </a:prstGeom>
          <a:noFill/>
        </p:spPr>
        <p:txBody>
          <a:bodyPr wrap="none" lIns="0" tIns="0" rIns="0" bIns="0" rtlCol="0">
            <a:spAutoFit/>
          </a:bodyPr>
          <a:lstStyle/>
          <a:p>
            <a:pPr defTabSz="932563"/>
            <a:r>
              <a:rPr lang="en-US" sz="2040" dirty="0">
                <a:gradFill>
                  <a:gsLst>
                    <a:gs pos="80176">
                      <a:srgbClr val="FFFFFF"/>
                    </a:gs>
                    <a:gs pos="68282">
                      <a:srgbClr val="FFFFFF"/>
                    </a:gs>
                  </a:gsLst>
                  <a:lin ang="5400000" scaled="0"/>
                </a:gradFill>
              </a:rPr>
              <a:t>July 18–20, 2018</a:t>
            </a:r>
          </a:p>
          <a:p>
            <a:pPr defTabSz="932563"/>
            <a:r>
              <a:rPr lang="en-US" sz="2040" dirty="0">
                <a:gradFill>
                  <a:gsLst>
                    <a:gs pos="80176">
                      <a:srgbClr val="FFFFFF"/>
                    </a:gs>
                    <a:gs pos="68282">
                      <a:srgbClr val="FFFFFF"/>
                    </a:gs>
                  </a:gsLst>
                  <a:lin ang="5400000" scaled="0"/>
                </a:gradFill>
              </a:rPr>
              <a:t>Las Vegas, NV</a:t>
            </a:r>
          </a:p>
        </p:txBody>
      </p:sp>
      <p:pic>
        <p:nvPicPr>
          <p:cNvPr id="11" name="Picture 10">
            <a:extLst>
              <a:ext uri="{FF2B5EF4-FFF2-40B4-BE49-F238E27FC236}">
                <a16:creationId xmlns:a16="http://schemas.microsoft.com/office/drawing/2014/main" xmlns=""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xmlns=""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xmlns=""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xmlns=""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xmlns="" id="{4731E8BB-BB76-41F9-856D-368DE9900663}"/>
              </a:ext>
            </a:extLst>
          </p:cNvPr>
          <p:cNvSpPr txBox="1"/>
          <p:nvPr userDrawn="1"/>
        </p:nvSpPr>
        <p:spPr>
          <a:xfrm>
            <a:off x="598344" y="4303055"/>
            <a:ext cx="1813378" cy="640363"/>
          </a:xfrm>
          <a:prstGeom prst="rect">
            <a:avLst/>
          </a:prstGeom>
          <a:noFill/>
        </p:spPr>
        <p:txBody>
          <a:bodyPr wrap="none" lIns="0" tIns="0" rIns="0" bIns="0" rtlCol="0">
            <a:spAutoFit/>
          </a:bodyPr>
          <a:lstStyle/>
          <a:p>
            <a:pPr defTabSz="932563"/>
            <a:r>
              <a:rPr lang="en-US" sz="2040" dirty="0">
                <a:gradFill>
                  <a:gsLst>
                    <a:gs pos="82234">
                      <a:srgbClr val="002050"/>
                    </a:gs>
                    <a:gs pos="68282">
                      <a:srgbClr val="002050"/>
                    </a:gs>
                  </a:gsLst>
                  <a:lin ang="5400000" scaled="0"/>
                </a:gradFill>
              </a:rPr>
              <a:t>July 18–20, 2018</a:t>
            </a:r>
          </a:p>
          <a:p>
            <a:pPr defTabSz="932563"/>
            <a:r>
              <a:rPr lang="en-US" sz="2040" dirty="0">
                <a:gradFill>
                  <a:gsLst>
                    <a:gs pos="82234">
                      <a:srgbClr val="002050"/>
                    </a:gs>
                    <a:gs pos="68282">
                      <a:srgbClr val="002050"/>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xmlns=""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xmlns=""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xmlns=""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xmlns="" id="{159B70CA-162C-4108-ACA6-CEEA047F6AE6}"/>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xmlns="" id="{4F9C77CE-6642-4EB3-964C-4757236312BC}"/>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xmlns="" id="{F799E92C-66C0-42AC-B537-87624873AE0F}"/>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xmlns="" id="{443FF8C8-7F5A-4421-9447-1B05BF103B20}"/>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xmlns="" id="{C7A7BB0F-782C-4D9F-9090-0EA61980C6A3}"/>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xmlns="" id="{19AF4754-F11E-4E8F-BBFA-9E489F861B0D}"/>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xmlns="" id="{A4A6C387-0A1F-4F01-A189-777EA61C60EC}"/>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xmlns="" id="{2616517D-D5CD-4ABF-BB07-27B705B1ED45}"/>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xmlns="" id="{0FA53395-9C25-4CB2-B341-C4A926CEFC07}"/>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xmlns=""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xmlns="" id="{E89C1FB2-6B75-46E5-9AA1-5BE3945FCA2E}"/>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xmlns=""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xmlns="" id="{FE5F5BCB-2E29-4CD6-911A-DE5C1CED1D5F}"/>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xmlns="" id="{CE4895D9-8662-4A4F-98D4-0B8BC8B959B8}"/>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xmlns=""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xmlns="" id="{64E1D9FA-9E2F-48CB-9D5D-F452A17FA04F}"/>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xmlns=""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xmlns="" id="{E2C2C8D7-61A8-4984-AFD4-35DE8D9F804B}"/>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xmlns="" id="{06A51A04-EF84-4B1B-9E21-8F15035DF979}"/>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xmlns="" id="{5951E567-86DB-49D9-87EB-08DE2B1BC6D1}"/>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xmlns="" id="{2EF3E351-722F-45A0-BD85-698E055B98F1}"/>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xmlns="" id="{2C852AFA-BC02-44DE-94C3-845604AD057E}"/>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xmlns=""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Microsoft Ready content is </a:t>
            </a: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xmlns=""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Oval 123">
            <a:extLst>
              <a:ext uri="{FF2B5EF4-FFF2-40B4-BE49-F238E27FC236}">
                <a16:creationId xmlns:a16="http://schemas.microsoft.com/office/drawing/2014/main" xmlns=""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23" name="Group 122">
            <a:extLst>
              <a:ext uri="{FF2B5EF4-FFF2-40B4-BE49-F238E27FC236}">
                <a16:creationId xmlns:a16="http://schemas.microsoft.com/office/drawing/2014/main" xmlns=""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xmlns=""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6" name="Freeform 27">
              <a:extLst>
                <a:ext uri="{FF2B5EF4-FFF2-40B4-BE49-F238E27FC236}">
                  <a16:creationId xmlns:a16="http://schemas.microsoft.com/office/drawing/2014/main" xmlns=""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7" name="Rectangle 28">
              <a:extLst>
                <a:ext uri="{FF2B5EF4-FFF2-40B4-BE49-F238E27FC236}">
                  <a16:creationId xmlns:a16="http://schemas.microsoft.com/office/drawing/2014/main" xmlns=""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08" name="Rectangle 29">
              <a:extLst>
                <a:ext uri="{FF2B5EF4-FFF2-40B4-BE49-F238E27FC236}">
                  <a16:creationId xmlns:a16="http://schemas.microsoft.com/office/drawing/2014/main" xmlns=""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9" name="Rectangle 30">
              <a:extLst>
                <a:ext uri="{FF2B5EF4-FFF2-40B4-BE49-F238E27FC236}">
                  <a16:creationId xmlns:a16="http://schemas.microsoft.com/office/drawing/2014/main" xmlns=""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0" name="Rectangle 31">
              <a:extLst>
                <a:ext uri="{FF2B5EF4-FFF2-40B4-BE49-F238E27FC236}">
                  <a16:creationId xmlns:a16="http://schemas.microsoft.com/office/drawing/2014/main" xmlns=""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1" name="Rectangle 32">
              <a:extLst>
                <a:ext uri="{FF2B5EF4-FFF2-40B4-BE49-F238E27FC236}">
                  <a16:creationId xmlns:a16="http://schemas.microsoft.com/office/drawing/2014/main" xmlns=""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2" name="Rectangle 33">
              <a:extLst>
                <a:ext uri="{FF2B5EF4-FFF2-40B4-BE49-F238E27FC236}">
                  <a16:creationId xmlns:a16="http://schemas.microsoft.com/office/drawing/2014/main" xmlns=""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3" name="Rectangle 34">
              <a:extLst>
                <a:ext uri="{FF2B5EF4-FFF2-40B4-BE49-F238E27FC236}">
                  <a16:creationId xmlns:a16="http://schemas.microsoft.com/office/drawing/2014/main" xmlns=""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4" name="Rectangle 35">
              <a:extLst>
                <a:ext uri="{FF2B5EF4-FFF2-40B4-BE49-F238E27FC236}">
                  <a16:creationId xmlns:a16="http://schemas.microsoft.com/office/drawing/2014/main" xmlns=""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5" name="Rectangle 36">
              <a:extLst>
                <a:ext uri="{FF2B5EF4-FFF2-40B4-BE49-F238E27FC236}">
                  <a16:creationId xmlns:a16="http://schemas.microsoft.com/office/drawing/2014/main" xmlns=""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6" name="Rectangle 37">
              <a:extLst>
                <a:ext uri="{FF2B5EF4-FFF2-40B4-BE49-F238E27FC236}">
                  <a16:creationId xmlns:a16="http://schemas.microsoft.com/office/drawing/2014/main" xmlns=""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7" name="Rectangle 38">
              <a:extLst>
                <a:ext uri="{FF2B5EF4-FFF2-40B4-BE49-F238E27FC236}">
                  <a16:creationId xmlns:a16="http://schemas.microsoft.com/office/drawing/2014/main" xmlns=""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18" name="Rectangle 39">
              <a:extLst>
                <a:ext uri="{FF2B5EF4-FFF2-40B4-BE49-F238E27FC236}">
                  <a16:creationId xmlns:a16="http://schemas.microsoft.com/office/drawing/2014/main" xmlns=""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19" name="Rectangle 40">
              <a:extLst>
                <a:ext uri="{FF2B5EF4-FFF2-40B4-BE49-F238E27FC236}">
                  <a16:creationId xmlns:a16="http://schemas.microsoft.com/office/drawing/2014/main" xmlns=""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20" name="Rectangle 41">
              <a:extLst>
                <a:ext uri="{FF2B5EF4-FFF2-40B4-BE49-F238E27FC236}">
                  <a16:creationId xmlns:a16="http://schemas.microsoft.com/office/drawing/2014/main" xmlns=""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21" name="Freeform 42">
              <a:extLst>
                <a:ext uri="{FF2B5EF4-FFF2-40B4-BE49-F238E27FC236}">
                  <a16:creationId xmlns:a16="http://schemas.microsoft.com/office/drawing/2014/main" xmlns=""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22" name="Rectangle 43">
              <a:extLst>
                <a:ext uri="{FF2B5EF4-FFF2-40B4-BE49-F238E27FC236}">
                  <a16:creationId xmlns:a16="http://schemas.microsoft.com/office/drawing/2014/main" xmlns=""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grpSp>
      <p:sp>
        <p:nvSpPr>
          <p:cNvPr id="149" name="Oval 148">
            <a:extLst>
              <a:ext uri="{FF2B5EF4-FFF2-40B4-BE49-F238E27FC236}">
                <a16:creationId xmlns:a16="http://schemas.microsoft.com/office/drawing/2014/main" xmlns=""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48" name="Group 147">
            <a:extLst>
              <a:ext uri="{FF2B5EF4-FFF2-40B4-BE49-F238E27FC236}">
                <a16:creationId xmlns:a16="http://schemas.microsoft.com/office/drawing/2014/main" xmlns=""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xmlns=""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30" name="Rectangle 48">
              <a:extLst>
                <a:ext uri="{FF2B5EF4-FFF2-40B4-BE49-F238E27FC236}">
                  <a16:creationId xmlns:a16="http://schemas.microsoft.com/office/drawing/2014/main" xmlns=""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31" name="Freeform 49">
              <a:extLst>
                <a:ext uri="{FF2B5EF4-FFF2-40B4-BE49-F238E27FC236}">
                  <a16:creationId xmlns:a16="http://schemas.microsoft.com/office/drawing/2014/main" xmlns=""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defTabSz="932563"/>
              <a:endParaRPr lang="en-US" sz="1800">
                <a:solidFill>
                  <a:srgbClr val="FFFFFF"/>
                </a:solidFill>
              </a:endParaRPr>
            </a:p>
          </p:txBody>
        </p:sp>
        <p:sp>
          <p:nvSpPr>
            <p:cNvPr id="132" name="Rectangle 50">
              <a:extLst>
                <a:ext uri="{FF2B5EF4-FFF2-40B4-BE49-F238E27FC236}">
                  <a16:creationId xmlns:a16="http://schemas.microsoft.com/office/drawing/2014/main" xmlns=""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3" name="Rectangle 51">
              <a:extLst>
                <a:ext uri="{FF2B5EF4-FFF2-40B4-BE49-F238E27FC236}">
                  <a16:creationId xmlns:a16="http://schemas.microsoft.com/office/drawing/2014/main" xmlns=""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4" name="Rectangle 52">
              <a:extLst>
                <a:ext uri="{FF2B5EF4-FFF2-40B4-BE49-F238E27FC236}">
                  <a16:creationId xmlns:a16="http://schemas.microsoft.com/office/drawing/2014/main" xmlns=""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5" name="Rectangle 53">
              <a:extLst>
                <a:ext uri="{FF2B5EF4-FFF2-40B4-BE49-F238E27FC236}">
                  <a16:creationId xmlns:a16="http://schemas.microsoft.com/office/drawing/2014/main" xmlns=""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6" name="Rectangle 54">
              <a:extLst>
                <a:ext uri="{FF2B5EF4-FFF2-40B4-BE49-F238E27FC236}">
                  <a16:creationId xmlns:a16="http://schemas.microsoft.com/office/drawing/2014/main" xmlns=""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7" name="Rectangle 55">
              <a:extLst>
                <a:ext uri="{FF2B5EF4-FFF2-40B4-BE49-F238E27FC236}">
                  <a16:creationId xmlns:a16="http://schemas.microsoft.com/office/drawing/2014/main" xmlns=""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8" name="Rectangle 56">
              <a:extLst>
                <a:ext uri="{FF2B5EF4-FFF2-40B4-BE49-F238E27FC236}">
                  <a16:creationId xmlns:a16="http://schemas.microsoft.com/office/drawing/2014/main" xmlns=""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9" name="Rectangle 57">
              <a:extLst>
                <a:ext uri="{FF2B5EF4-FFF2-40B4-BE49-F238E27FC236}">
                  <a16:creationId xmlns:a16="http://schemas.microsoft.com/office/drawing/2014/main" xmlns=""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0" name="Rectangle 58">
              <a:extLst>
                <a:ext uri="{FF2B5EF4-FFF2-40B4-BE49-F238E27FC236}">
                  <a16:creationId xmlns:a16="http://schemas.microsoft.com/office/drawing/2014/main" xmlns=""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1" name="Rectangle 59">
              <a:extLst>
                <a:ext uri="{FF2B5EF4-FFF2-40B4-BE49-F238E27FC236}">
                  <a16:creationId xmlns:a16="http://schemas.microsoft.com/office/drawing/2014/main" xmlns=""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2" name="Rectangle 60">
              <a:extLst>
                <a:ext uri="{FF2B5EF4-FFF2-40B4-BE49-F238E27FC236}">
                  <a16:creationId xmlns:a16="http://schemas.microsoft.com/office/drawing/2014/main" xmlns=""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3" name="Rectangle 61">
              <a:extLst>
                <a:ext uri="{FF2B5EF4-FFF2-40B4-BE49-F238E27FC236}">
                  <a16:creationId xmlns:a16="http://schemas.microsoft.com/office/drawing/2014/main" xmlns=""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4" name="Rectangle 62">
              <a:extLst>
                <a:ext uri="{FF2B5EF4-FFF2-40B4-BE49-F238E27FC236}">
                  <a16:creationId xmlns:a16="http://schemas.microsoft.com/office/drawing/2014/main" xmlns=""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5" name="Rectangle 63">
              <a:extLst>
                <a:ext uri="{FF2B5EF4-FFF2-40B4-BE49-F238E27FC236}">
                  <a16:creationId xmlns:a16="http://schemas.microsoft.com/office/drawing/2014/main" xmlns=""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6" name="Rectangle 64">
              <a:extLst>
                <a:ext uri="{FF2B5EF4-FFF2-40B4-BE49-F238E27FC236}">
                  <a16:creationId xmlns:a16="http://schemas.microsoft.com/office/drawing/2014/main" xmlns=""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7" name="Rectangle 65">
              <a:extLst>
                <a:ext uri="{FF2B5EF4-FFF2-40B4-BE49-F238E27FC236}">
                  <a16:creationId xmlns:a16="http://schemas.microsoft.com/office/drawing/2014/main" xmlns=""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grpSp>
      <p:sp>
        <p:nvSpPr>
          <p:cNvPr id="205" name="Multiplication Sign 204">
            <a:extLst>
              <a:ext uri="{FF2B5EF4-FFF2-40B4-BE49-F238E27FC236}">
                <a16:creationId xmlns:a16="http://schemas.microsoft.com/office/drawing/2014/main" xmlns=""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xmlns=""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xmlns=""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xmlns=""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xmlns=""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0" name="Freeform: Shape 79">
              <a:extLst>
                <a:ext uri="{FF2B5EF4-FFF2-40B4-BE49-F238E27FC236}">
                  <a16:creationId xmlns:a16="http://schemas.microsoft.com/office/drawing/2014/main" xmlns=""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1" name="Freeform: Shape 80">
              <a:extLst>
                <a:ext uri="{FF2B5EF4-FFF2-40B4-BE49-F238E27FC236}">
                  <a16:creationId xmlns:a16="http://schemas.microsoft.com/office/drawing/2014/main" xmlns=""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2" name="Freeform: Shape 81">
              <a:extLst>
                <a:ext uri="{FF2B5EF4-FFF2-40B4-BE49-F238E27FC236}">
                  <a16:creationId xmlns:a16="http://schemas.microsoft.com/office/drawing/2014/main" xmlns=""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3" name="Freeform: Shape 82">
              <a:extLst>
                <a:ext uri="{FF2B5EF4-FFF2-40B4-BE49-F238E27FC236}">
                  <a16:creationId xmlns:a16="http://schemas.microsoft.com/office/drawing/2014/main" xmlns=""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4" name="Freeform: Shape 83">
              <a:extLst>
                <a:ext uri="{FF2B5EF4-FFF2-40B4-BE49-F238E27FC236}">
                  <a16:creationId xmlns:a16="http://schemas.microsoft.com/office/drawing/2014/main" xmlns=""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5" name="Freeform: Shape 84">
              <a:extLst>
                <a:ext uri="{FF2B5EF4-FFF2-40B4-BE49-F238E27FC236}">
                  <a16:creationId xmlns:a16="http://schemas.microsoft.com/office/drawing/2014/main" xmlns=""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6" name="Freeform: Shape 85">
              <a:extLst>
                <a:ext uri="{FF2B5EF4-FFF2-40B4-BE49-F238E27FC236}">
                  <a16:creationId xmlns:a16="http://schemas.microsoft.com/office/drawing/2014/main" xmlns=""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7" name="Freeform: Shape 86">
              <a:extLst>
                <a:ext uri="{FF2B5EF4-FFF2-40B4-BE49-F238E27FC236}">
                  <a16:creationId xmlns:a16="http://schemas.microsoft.com/office/drawing/2014/main" xmlns=""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8" name="Freeform: Shape 87">
              <a:extLst>
                <a:ext uri="{FF2B5EF4-FFF2-40B4-BE49-F238E27FC236}">
                  <a16:creationId xmlns:a16="http://schemas.microsoft.com/office/drawing/2014/main" xmlns=""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9" name="Freeform: Shape 88">
              <a:extLst>
                <a:ext uri="{FF2B5EF4-FFF2-40B4-BE49-F238E27FC236}">
                  <a16:creationId xmlns:a16="http://schemas.microsoft.com/office/drawing/2014/main" xmlns=""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0" name="Freeform: Shape 89">
              <a:extLst>
                <a:ext uri="{FF2B5EF4-FFF2-40B4-BE49-F238E27FC236}">
                  <a16:creationId xmlns:a16="http://schemas.microsoft.com/office/drawing/2014/main" xmlns=""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1" name="Freeform: Shape 90">
              <a:extLst>
                <a:ext uri="{FF2B5EF4-FFF2-40B4-BE49-F238E27FC236}">
                  <a16:creationId xmlns:a16="http://schemas.microsoft.com/office/drawing/2014/main" xmlns=""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92" name="Freeform: Shape 91">
              <a:extLst>
                <a:ext uri="{FF2B5EF4-FFF2-40B4-BE49-F238E27FC236}">
                  <a16:creationId xmlns:a16="http://schemas.microsoft.com/office/drawing/2014/main" xmlns=""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3" name="Freeform: Shape 92">
              <a:extLst>
                <a:ext uri="{FF2B5EF4-FFF2-40B4-BE49-F238E27FC236}">
                  <a16:creationId xmlns:a16="http://schemas.microsoft.com/office/drawing/2014/main" xmlns=""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xmlns=""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xmlns=""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xmlns="" id="{BA99162F-3F7B-2242-A1B2-486A63B6C5DF}"/>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xmlns="" id="{9FF4F531-1753-1544-8A42-F788362A04E3}"/>
              </a:ext>
            </a:extLst>
          </p:cNvPr>
          <p:cNvSpPr>
            <a:spLocks noGrp="1"/>
          </p:cNvSpPr>
          <p:nvPr>
            <p:ph type="sldNum" sz="quarter" idx="28"/>
          </p:nvPr>
        </p:nvSpPr>
        <p:spPr/>
        <p:txBody>
          <a:bodyPr/>
          <a:lstStyle/>
          <a:p>
            <a:pPr defTabSz="932563">
              <a:defRPr/>
            </a:pPr>
            <a:fld id="{529AFA16-AEC4-7D4A-82F3-BDAE8E49079E}" type="slidenum">
              <a:rPr lang="en-US" smtClean="0">
                <a:solidFill>
                  <a:srgbClr val="1A1A1A"/>
                </a:solidFill>
              </a:rPr>
              <a:pPr defTabSz="932563">
                <a:defRPr/>
              </a:pPr>
              <a:t>‹#›</a:t>
            </a:fld>
            <a:endParaRPr lang="en-US">
              <a:solidFill>
                <a:srgbClr val="1A1A1A"/>
              </a:solidFill>
            </a:endParaRPr>
          </a:p>
        </p:txBody>
      </p:sp>
      <p:sp>
        <p:nvSpPr>
          <p:cNvPr id="7" name="Footer Placeholder 6" hidden="1">
            <a:extLst>
              <a:ext uri="{FF2B5EF4-FFF2-40B4-BE49-F238E27FC236}">
                <a16:creationId xmlns:a16="http://schemas.microsoft.com/office/drawing/2014/main" xmlns=""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a:solidFill>
                  <a:srgbClr val="666666"/>
                </a:solidFill>
              </a:rPr>
              <a:t>MICROSOFT CONFIDENTIAL</a:t>
            </a:r>
          </a:p>
        </p:txBody>
      </p:sp>
      <p:sp>
        <p:nvSpPr>
          <p:cNvPr id="10" name="Text Placeholder 3">
            <a:extLst>
              <a:ext uri="{FF2B5EF4-FFF2-40B4-BE49-F238E27FC236}">
                <a16:creationId xmlns:a16="http://schemas.microsoft.com/office/drawing/2014/main" xmlns=""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a16="http://schemas.microsoft.com/office/drawing/2014/main" xmlns="" id="{056C9DEE-6F0F-4952-B2B1-A47AFA7F3DE1}"/>
              </a:ext>
            </a:extLst>
          </p:cNvPr>
          <p:cNvSpPr txBox="1"/>
          <p:nvPr userDrawn="1"/>
        </p:nvSpPr>
        <p:spPr>
          <a:xfrm>
            <a:off x="225812" y="2678502"/>
            <a:ext cx="5822284"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xmlns=""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3" name="Text Placeholder 4">
            <a:extLst>
              <a:ext uri="{FF2B5EF4-FFF2-40B4-BE49-F238E27FC236}">
                <a16:creationId xmlns:a16="http://schemas.microsoft.com/office/drawing/2014/main" xmlns=""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xmlns=""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5741374" y="2678502"/>
            <a:ext cx="5601801"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keep transforming</a:t>
            </a:r>
          </a:p>
        </p:txBody>
      </p:sp>
      <p:sp>
        <p:nvSpPr>
          <p:cNvPr id="17" name="TextBox 16">
            <a:extLst>
              <a:ext uri="{FF2B5EF4-FFF2-40B4-BE49-F238E27FC236}">
                <a16:creationId xmlns:a16="http://schemas.microsoft.com/office/drawing/2014/main" xmlns=""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8" name="Text Placeholder 4">
            <a:extLst>
              <a:ext uri="{FF2B5EF4-FFF2-40B4-BE49-F238E27FC236}">
                <a16:creationId xmlns:a16="http://schemas.microsoft.com/office/drawing/2014/main" xmlns=""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19" name="TextBox 18">
            <a:extLst>
              <a:ext uri="{FF2B5EF4-FFF2-40B4-BE49-F238E27FC236}">
                <a16:creationId xmlns:a16="http://schemas.microsoft.com/office/drawing/2014/main" xmlns=""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20" name="TextBox 19">
            <a:extLst>
              <a:ext uri="{FF2B5EF4-FFF2-40B4-BE49-F238E27FC236}">
                <a16:creationId xmlns:a16="http://schemas.microsoft.com/office/drawing/2014/main" xmlns=""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grpSp>
        <p:nvGrpSpPr>
          <p:cNvPr id="21" name="Group 20">
            <a:extLst>
              <a:ext uri="{FF2B5EF4-FFF2-40B4-BE49-F238E27FC236}">
                <a16:creationId xmlns:a16="http://schemas.microsoft.com/office/drawing/2014/main" xmlns="" id="{401AB3B0-9D9C-4DCF-AD0D-97258F1220DE}"/>
              </a:ext>
            </a:extLst>
          </p:cNvPr>
          <p:cNvGrpSpPr/>
          <p:nvPr userDrawn="1"/>
        </p:nvGrpSpPr>
        <p:grpSpPr>
          <a:xfrm>
            <a:off x="7490064" y="6118886"/>
            <a:ext cx="4757622" cy="640363"/>
            <a:chOff x="274638" y="4554931"/>
            <a:chExt cx="4757622" cy="640363"/>
          </a:xfrm>
        </p:grpSpPr>
        <p:sp>
          <p:nvSpPr>
            <p:cNvPr id="22" name="TextBox 21">
              <a:extLst>
                <a:ext uri="{FF2B5EF4-FFF2-40B4-BE49-F238E27FC236}">
                  <a16:creationId xmlns:a16="http://schemas.microsoft.com/office/drawing/2014/main" xmlns="" id="{A51D9E96-E652-43D7-AD1D-25CF06E38D9D}"/>
                </a:ext>
              </a:extLst>
            </p:cNvPr>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23" name="Straight Connector 22">
              <a:extLst>
                <a:ext uri="{FF2B5EF4-FFF2-40B4-BE49-F238E27FC236}">
                  <a16:creationId xmlns:a16="http://schemas.microsoft.com/office/drawing/2014/main" xmlns=""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7490064" y="6118886"/>
            <a:ext cx="4757622" cy="640363"/>
            <a:chOff x="274638" y="4554931"/>
            <a:chExt cx="4757622" cy="640363"/>
          </a:xfrm>
        </p:grpSpPr>
        <p:sp>
          <p:nvSpPr>
            <p:cNvPr id="7" name="TextBox 6"/>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5812" y="2678502"/>
            <a:ext cx="11214997"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 keep transforming</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5026090" y="3480101"/>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grow </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5026090" y="4281700"/>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succeed</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5026090" y="1876904"/>
            <a:ext cx="2603139"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learn</a:t>
            </a:r>
          </a:p>
        </p:txBody>
      </p:sp>
      <p:sp>
        <p:nvSpPr>
          <p:cNvPr id="13" name="TextBox 12">
            <a:extLst>
              <a:ext uri="{FF2B5EF4-FFF2-40B4-BE49-F238E27FC236}">
                <a16:creationId xmlns:a16="http://schemas.microsoft.com/office/drawing/2014/main" xmlns="" id="{AA75F147-F187-406F-B1C7-8708AB3B7EBF}"/>
              </a:ext>
            </a:extLst>
          </p:cNvPr>
          <p:cNvSpPr txBox="1"/>
          <p:nvPr userDrawn="1"/>
        </p:nvSpPr>
        <p:spPr>
          <a:xfrm>
            <a:off x="5026089" y="1076253"/>
            <a:ext cx="2996228"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dream</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874815" y="4471902"/>
            <a:ext cx="10686845" cy="2244765"/>
          </a:xfrm>
          <a:prstGeom prst="rect">
            <a:avLst/>
          </a:prstGeom>
          <a:noFill/>
        </p:spPr>
        <p:txBody>
          <a:bodyPr wrap="none" lIns="182854" tIns="146283" rIns="182854" bIns="146283" rtlCol="0" anchor="ctr">
            <a:spAutoFit/>
          </a:bodyPr>
          <a:lstStyle/>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60"/>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Rectangle 7"/>
          <p:cNvSpPr/>
          <p:nvPr userDrawn="1"/>
        </p:nvSpPr>
        <p:spPr bwMode="auto">
          <a:xfrm>
            <a:off x="3"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9" y="6490977"/>
            <a:ext cx="1045829" cy="228600"/>
          </a:xfrm>
          <a:prstGeom prst="rect">
            <a:avLst/>
          </a:prstGeom>
          <a:noFill/>
          <a:ln>
            <a:noFill/>
          </a:ln>
        </p:spPr>
      </p:pic>
      <p:sp>
        <p:nvSpPr>
          <p:cNvPr id="13"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0" name="Rectangle 9"/>
          <p:cNvSpPr/>
          <p:nvPr userDrawn="1"/>
        </p:nvSpPr>
        <p:spPr bwMode="auto">
          <a:xfrm>
            <a:off x="3" y="489"/>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9" y="215808"/>
            <a:ext cx="1187693" cy="254682"/>
          </a:xfrm>
          <a:prstGeom prst="rect">
            <a:avLst/>
          </a:prstGeom>
        </p:spPr>
      </p:pic>
      <p:sp>
        <p:nvSpPr>
          <p:cNvPr id="20"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5"/>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8"/>
            <a:ext cx="9356808" cy="6994039"/>
          </a:xfrm>
          <a:prstGeom prst="rect">
            <a:avLst/>
          </a:prstGeom>
        </p:spPr>
      </p:pic>
      <p:sp>
        <p:nvSpPr>
          <p:cNvPr id="23"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5"/>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8"/>
            <a:ext cx="9356808" cy="6994039"/>
          </a:xfrm>
          <a:prstGeom prst="rect">
            <a:avLst/>
          </a:prstGeom>
        </p:spPr>
      </p:pic>
      <p:sp>
        <p:nvSpPr>
          <p:cNvPr id="9"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2072267"/>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2081694"/>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2080756"/>
            <a:ext cx="5943599" cy="2092881"/>
          </a:xfrm>
        </p:spPr>
        <p:txBody>
          <a:bodyPr wrap="square">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6"/>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2080756"/>
            <a:ext cx="5943599" cy="2092881"/>
          </a:xfrm>
        </p:spPr>
        <p:txBody>
          <a:bodyPr wrap="square">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6"/>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97.xml"/><Relationship Id="rId20" Type="http://schemas.openxmlformats.org/officeDocument/2006/relationships/slideLayout" Target="../slideLayouts/slideLayout208.xml"/><Relationship Id="rId21" Type="http://schemas.openxmlformats.org/officeDocument/2006/relationships/slideLayout" Target="../slideLayouts/slideLayout209.xml"/><Relationship Id="rId22" Type="http://schemas.openxmlformats.org/officeDocument/2006/relationships/slideLayout" Target="../slideLayouts/slideLayout210.xml"/><Relationship Id="rId23" Type="http://schemas.openxmlformats.org/officeDocument/2006/relationships/slideLayout" Target="../slideLayouts/slideLayout211.xml"/><Relationship Id="rId24" Type="http://schemas.openxmlformats.org/officeDocument/2006/relationships/slideLayout" Target="../slideLayouts/slideLayout212.xml"/><Relationship Id="rId25" Type="http://schemas.openxmlformats.org/officeDocument/2006/relationships/theme" Target="../theme/theme10.xml"/><Relationship Id="rId26" Type="http://schemas.openxmlformats.org/officeDocument/2006/relationships/image" Target="../media/image9.emf"/><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slideLayout" Target="../slideLayouts/slideLayout201.xml"/><Relationship Id="rId14" Type="http://schemas.openxmlformats.org/officeDocument/2006/relationships/slideLayout" Target="../slideLayouts/slideLayout202.xml"/><Relationship Id="rId15" Type="http://schemas.openxmlformats.org/officeDocument/2006/relationships/slideLayout" Target="../slideLayouts/slideLayout203.xml"/><Relationship Id="rId16" Type="http://schemas.openxmlformats.org/officeDocument/2006/relationships/slideLayout" Target="../slideLayouts/slideLayout204.xml"/><Relationship Id="rId17" Type="http://schemas.openxmlformats.org/officeDocument/2006/relationships/slideLayout" Target="../slideLayouts/slideLayout205.xml"/><Relationship Id="rId18" Type="http://schemas.openxmlformats.org/officeDocument/2006/relationships/slideLayout" Target="../slideLayouts/slideLayout206.xml"/><Relationship Id="rId19" Type="http://schemas.openxmlformats.org/officeDocument/2006/relationships/slideLayout" Target="../slideLayouts/slideLayout207.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21.xml"/><Relationship Id="rId20" Type="http://schemas.openxmlformats.org/officeDocument/2006/relationships/image" Target="../media/image1.emf"/><Relationship Id="rId10" Type="http://schemas.openxmlformats.org/officeDocument/2006/relationships/slideLayout" Target="../slideLayouts/slideLayout222.xml"/><Relationship Id="rId11" Type="http://schemas.openxmlformats.org/officeDocument/2006/relationships/slideLayout" Target="../slideLayouts/slideLayout223.xml"/><Relationship Id="rId12" Type="http://schemas.openxmlformats.org/officeDocument/2006/relationships/slideLayout" Target="../slideLayouts/slideLayout224.xml"/><Relationship Id="rId13" Type="http://schemas.openxmlformats.org/officeDocument/2006/relationships/slideLayout" Target="../slideLayouts/slideLayout225.xml"/><Relationship Id="rId14" Type="http://schemas.openxmlformats.org/officeDocument/2006/relationships/slideLayout" Target="../slideLayouts/slideLayout226.xml"/><Relationship Id="rId15" Type="http://schemas.openxmlformats.org/officeDocument/2006/relationships/slideLayout" Target="../slideLayouts/slideLayout227.xml"/><Relationship Id="rId16" Type="http://schemas.openxmlformats.org/officeDocument/2006/relationships/slideLayout" Target="../slideLayouts/slideLayout228.xml"/><Relationship Id="rId17" Type="http://schemas.openxmlformats.org/officeDocument/2006/relationships/slideLayout" Target="../slideLayouts/slideLayout229.xml"/><Relationship Id="rId18" Type="http://schemas.openxmlformats.org/officeDocument/2006/relationships/slideLayout" Target="../slideLayouts/slideLayout230.xml"/><Relationship Id="rId19" Type="http://schemas.openxmlformats.org/officeDocument/2006/relationships/theme" Target="../theme/theme11.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theme" Target="../theme/theme4.xml"/><Relationship Id="rId29" Type="http://schemas.openxmlformats.org/officeDocument/2006/relationships/image" Target="../media/image9.emf"/><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4.xml"/><Relationship Id="rId20" Type="http://schemas.openxmlformats.org/officeDocument/2006/relationships/theme" Target="../theme/theme5.xml"/><Relationship Id="rId21" Type="http://schemas.openxmlformats.org/officeDocument/2006/relationships/image" Target="../media/image1.emf"/><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slideLayout" Target="../slideLayouts/slideLayout84.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slideLayout" Target="../slideLayouts/slideLayout104.xml"/><Relationship Id="rId21" Type="http://schemas.openxmlformats.org/officeDocument/2006/relationships/slideLayout" Target="../slideLayouts/slideLayout105.xml"/><Relationship Id="rId22" Type="http://schemas.openxmlformats.org/officeDocument/2006/relationships/slideLayout" Target="../slideLayouts/slideLayout106.xml"/><Relationship Id="rId23" Type="http://schemas.openxmlformats.org/officeDocument/2006/relationships/slideLayout" Target="../slideLayouts/slideLayout107.xml"/><Relationship Id="rId24" Type="http://schemas.openxmlformats.org/officeDocument/2006/relationships/slideLayout" Target="../slideLayouts/slideLayout108.xml"/><Relationship Id="rId25" Type="http://schemas.openxmlformats.org/officeDocument/2006/relationships/slideLayout" Target="../slideLayouts/slideLayout109.xml"/><Relationship Id="rId26" Type="http://schemas.openxmlformats.org/officeDocument/2006/relationships/slideLayout" Target="../slideLayouts/slideLayout110.xml"/><Relationship Id="rId27" Type="http://schemas.openxmlformats.org/officeDocument/2006/relationships/slideLayout" Target="../slideLayouts/slideLayout111.xml"/><Relationship Id="rId28" Type="http://schemas.openxmlformats.org/officeDocument/2006/relationships/slideLayout" Target="../slideLayouts/slideLayout112.xml"/><Relationship Id="rId29" Type="http://schemas.openxmlformats.org/officeDocument/2006/relationships/slideLayout" Target="../slideLayouts/slideLayout113.xml"/><Relationship Id="rId30" Type="http://schemas.openxmlformats.org/officeDocument/2006/relationships/slideLayout" Target="../slideLayouts/slideLayout114.xml"/><Relationship Id="rId31" Type="http://schemas.openxmlformats.org/officeDocument/2006/relationships/slideLayout" Target="../slideLayouts/slideLayout115.xml"/><Relationship Id="rId32" Type="http://schemas.openxmlformats.org/officeDocument/2006/relationships/theme" Target="../theme/theme6.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slideLayout" Target="../slideLayouts/slideLayout136.xml"/><Relationship Id="rId22" Type="http://schemas.openxmlformats.org/officeDocument/2006/relationships/slideLayout" Target="../slideLayouts/slideLayout137.xml"/><Relationship Id="rId23" Type="http://schemas.openxmlformats.org/officeDocument/2006/relationships/slideLayout" Target="../slideLayouts/slideLayout138.xml"/><Relationship Id="rId24" Type="http://schemas.openxmlformats.org/officeDocument/2006/relationships/slideLayout" Target="../slideLayouts/slideLayout139.xml"/><Relationship Id="rId25" Type="http://schemas.openxmlformats.org/officeDocument/2006/relationships/slideLayout" Target="../slideLayouts/slideLayout140.xml"/><Relationship Id="rId26" Type="http://schemas.openxmlformats.org/officeDocument/2006/relationships/slideLayout" Target="../slideLayouts/slideLayout141.xml"/><Relationship Id="rId27" Type="http://schemas.openxmlformats.org/officeDocument/2006/relationships/slideLayout" Target="../slideLayouts/slideLayout142.xml"/><Relationship Id="rId28" Type="http://schemas.openxmlformats.org/officeDocument/2006/relationships/slideLayout" Target="../slideLayouts/slideLayout143.xml"/><Relationship Id="rId29" Type="http://schemas.openxmlformats.org/officeDocument/2006/relationships/slideLayout" Target="../slideLayouts/slideLayout144.xml"/><Relationship Id="rId30" Type="http://schemas.openxmlformats.org/officeDocument/2006/relationships/slideLayout" Target="../slideLayouts/slideLayout145.xml"/><Relationship Id="rId31" Type="http://schemas.openxmlformats.org/officeDocument/2006/relationships/slideLayout" Target="../slideLayouts/slideLayout146.xml"/><Relationship Id="rId32"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55.xml"/><Relationship Id="rId20" Type="http://schemas.openxmlformats.org/officeDocument/2006/relationships/image" Target="../media/image1.emf"/><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theme" Target="../theme/theme8.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73.xml"/><Relationship Id="rId20" Type="http://schemas.openxmlformats.org/officeDocument/2006/relationships/slideLayout" Target="../slideLayouts/slideLayout184.xml"/><Relationship Id="rId21" Type="http://schemas.openxmlformats.org/officeDocument/2006/relationships/slideLayout" Target="../slideLayouts/slideLayout185.xml"/><Relationship Id="rId22" Type="http://schemas.openxmlformats.org/officeDocument/2006/relationships/slideLayout" Target="../slideLayouts/slideLayout186.xml"/><Relationship Id="rId23" Type="http://schemas.openxmlformats.org/officeDocument/2006/relationships/slideLayout" Target="../slideLayouts/slideLayout187.xml"/><Relationship Id="rId24" Type="http://schemas.openxmlformats.org/officeDocument/2006/relationships/slideLayout" Target="../slideLayouts/slideLayout188.xml"/><Relationship Id="rId25" Type="http://schemas.openxmlformats.org/officeDocument/2006/relationships/theme" Target="../theme/theme9.xml"/><Relationship Id="rId26" Type="http://schemas.openxmlformats.org/officeDocument/2006/relationships/image" Target="../media/image9.emf"/><Relationship Id="rId10" Type="http://schemas.openxmlformats.org/officeDocument/2006/relationships/slideLayout" Target="../slideLayouts/slideLayout174.xml"/><Relationship Id="rId11" Type="http://schemas.openxmlformats.org/officeDocument/2006/relationships/slideLayout" Target="../slideLayouts/slideLayout175.xml"/><Relationship Id="rId12" Type="http://schemas.openxmlformats.org/officeDocument/2006/relationships/slideLayout" Target="../slideLayouts/slideLayout176.xml"/><Relationship Id="rId13" Type="http://schemas.openxmlformats.org/officeDocument/2006/relationships/slideLayout" Target="../slideLayouts/slideLayout177.xml"/><Relationship Id="rId14" Type="http://schemas.openxmlformats.org/officeDocument/2006/relationships/slideLayout" Target="../slideLayouts/slideLayout178.xml"/><Relationship Id="rId15" Type="http://schemas.openxmlformats.org/officeDocument/2006/relationships/slideLayout" Target="../slideLayouts/slideLayout179.xml"/><Relationship Id="rId16" Type="http://schemas.openxmlformats.org/officeDocument/2006/relationships/slideLayout" Target="../slideLayouts/slideLayout180.xml"/><Relationship Id="rId17" Type="http://schemas.openxmlformats.org/officeDocument/2006/relationships/slideLayout" Target="../slideLayouts/slideLayout181.xml"/><Relationship Id="rId18" Type="http://schemas.openxmlformats.org/officeDocument/2006/relationships/slideLayout" Target="../slideLayouts/slideLayout182.xml"/><Relationship Id="rId19" Type="http://schemas.openxmlformats.org/officeDocument/2006/relationships/slideLayout" Target="../slideLayouts/slideLayout183.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90" r:id="rId13"/>
    <p:sldLayoutId id="2147484491" r:id="rId14"/>
    <p:sldLayoutId id="2147484515" r:id="rId15"/>
    <p:sldLayoutId id="2147484492" r:id="rId16"/>
    <p:sldLayoutId id="2147484493" r:id="rId17"/>
    <p:sldLayoutId id="2147484520" r:id="rId18"/>
    <p:sldLayoutId id="214748452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3"/>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xmlns="" id="{9D5783B5-1069-4509-929A-C02C0B0887F7}"/>
              </a:ext>
            </a:extLst>
          </p:cNvPr>
          <p:cNvPicPr>
            <a:picLocks noChangeAspect="1"/>
          </p:cNvPicPr>
          <p:nvPr userDrawn="1"/>
        </p:nvPicPr>
        <p:blipFill>
          <a:blip r:embed="rId26"/>
          <a:stretch>
            <a:fillRect/>
          </a:stretch>
        </p:blipFill>
        <p:spPr>
          <a:xfrm rot="5400000">
            <a:off x="9475750" y="3001154"/>
            <a:ext cx="6994525" cy="992217"/>
          </a:xfrm>
          <a:prstGeom prst="rect">
            <a:avLst/>
          </a:prstGeom>
        </p:spPr>
      </p:pic>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2"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7172384"/>
      </p:ext>
    </p:extLst>
  </p:cSld>
  <p:clrMap bg1="lt1" tx1="dk1" bg2="lt2" tx2="dk2" accent1="accent1" accent2="accent2" accent3="accent3" accent4="accent4" accent5="accent5" accent6="accent6" hlink="hlink" folHlink="folHlink"/>
  <p:sldLayoutIdLst>
    <p:sldLayoutId id="214748478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 id="2147484792" r:id="rId10"/>
    <p:sldLayoutId id="2147484793" r:id="rId11"/>
    <p:sldLayoutId id="2147484794" r:id="rId12"/>
    <p:sldLayoutId id="2147484795" r:id="rId13"/>
    <p:sldLayoutId id="2147484796" r:id="rId14"/>
    <p:sldLayoutId id="2147484797" r:id="rId15"/>
    <p:sldLayoutId id="2147484798" r:id="rId16"/>
    <p:sldLayoutId id="2147484799" r:id="rId17"/>
    <p:sldLayoutId id="2147484800" r:id="rId18"/>
    <p:sldLayoutId id="2147484801" r:id="rId19"/>
    <p:sldLayoutId id="2147484802" r:id="rId20"/>
    <p:sldLayoutId id="2147484803" r:id="rId21"/>
    <p:sldLayoutId id="2147484804" r:id="rId22"/>
    <p:sldLayoutId id="2147484805" r:id="rId23"/>
    <p:sldLayoutId id="2147484806" r:id="rId24"/>
  </p:sldLayoutIdLst>
  <p:transition>
    <p:fade/>
  </p:transition>
  <p:hf sldNum="0" hdr="0" ftr="0" dt="0"/>
  <p:txStyles>
    <p:titleStyle>
      <a:lvl1pPr algn="l" defTabSz="950938"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59"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20"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047" marR="0" indent="-203927"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08" marR="0" indent="-184506"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3913" marR="0" indent="-171558"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07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550"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01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48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0938" rtl="0" eaLnBrk="1" latinLnBrk="0" hangingPunct="1">
        <a:defRPr sz="1836" kern="1200">
          <a:solidFill>
            <a:schemeClr val="tx1"/>
          </a:solidFill>
          <a:latin typeface="+mn-lt"/>
          <a:ea typeface="+mn-ea"/>
          <a:cs typeface="+mn-cs"/>
        </a:defRPr>
      </a:lvl1pPr>
      <a:lvl2pPr marL="475469" algn="l" defTabSz="950938" rtl="0" eaLnBrk="1" latinLnBrk="0" hangingPunct="1">
        <a:defRPr sz="1836" kern="1200">
          <a:solidFill>
            <a:schemeClr val="tx1"/>
          </a:solidFill>
          <a:latin typeface="+mn-lt"/>
          <a:ea typeface="+mn-ea"/>
          <a:cs typeface="+mn-cs"/>
        </a:defRPr>
      </a:lvl2pPr>
      <a:lvl3pPr marL="950938" algn="l" defTabSz="950938" rtl="0" eaLnBrk="1" latinLnBrk="0" hangingPunct="1">
        <a:defRPr sz="1836" kern="1200">
          <a:solidFill>
            <a:schemeClr val="tx1"/>
          </a:solidFill>
          <a:latin typeface="+mn-lt"/>
          <a:ea typeface="+mn-ea"/>
          <a:cs typeface="+mn-cs"/>
        </a:defRPr>
      </a:lvl3pPr>
      <a:lvl4pPr marL="1426407" algn="l" defTabSz="950938" rtl="0" eaLnBrk="1" latinLnBrk="0" hangingPunct="1">
        <a:defRPr sz="1836" kern="1200">
          <a:solidFill>
            <a:schemeClr val="tx1"/>
          </a:solidFill>
          <a:latin typeface="+mn-lt"/>
          <a:ea typeface="+mn-ea"/>
          <a:cs typeface="+mn-cs"/>
        </a:defRPr>
      </a:lvl4pPr>
      <a:lvl5pPr marL="1901877" algn="l" defTabSz="950938" rtl="0" eaLnBrk="1" latinLnBrk="0" hangingPunct="1">
        <a:defRPr sz="1836" kern="1200">
          <a:solidFill>
            <a:schemeClr val="tx1"/>
          </a:solidFill>
          <a:latin typeface="+mn-lt"/>
          <a:ea typeface="+mn-ea"/>
          <a:cs typeface="+mn-cs"/>
        </a:defRPr>
      </a:lvl5pPr>
      <a:lvl6pPr marL="2377346" algn="l" defTabSz="950938" rtl="0" eaLnBrk="1" latinLnBrk="0" hangingPunct="1">
        <a:defRPr sz="1836" kern="1200">
          <a:solidFill>
            <a:schemeClr val="tx1"/>
          </a:solidFill>
          <a:latin typeface="+mn-lt"/>
          <a:ea typeface="+mn-ea"/>
          <a:cs typeface="+mn-cs"/>
        </a:defRPr>
      </a:lvl6pPr>
      <a:lvl7pPr marL="2852815" algn="l" defTabSz="950938" rtl="0" eaLnBrk="1" latinLnBrk="0" hangingPunct="1">
        <a:defRPr sz="1836" kern="1200">
          <a:solidFill>
            <a:schemeClr val="tx1"/>
          </a:solidFill>
          <a:latin typeface="+mn-lt"/>
          <a:ea typeface="+mn-ea"/>
          <a:cs typeface="+mn-cs"/>
        </a:defRPr>
      </a:lvl7pPr>
      <a:lvl8pPr marL="3328284" algn="l" defTabSz="950938" rtl="0" eaLnBrk="1" latinLnBrk="0" hangingPunct="1">
        <a:defRPr sz="1836" kern="1200">
          <a:solidFill>
            <a:schemeClr val="tx1"/>
          </a:solidFill>
          <a:latin typeface="+mn-lt"/>
          <a:ea typeface="+mn-ea"/>
          <a:cs typeface="+mn-cs"/>
        </a:defRPr>
      </a:lvl8pPr>
      <a:lvl9pPr marL="3803754" algn="l" defTabSz="95093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076568489"/>
      </p:ext>
    </p:extLst>
  </p:cSld>
  <p:clrMap bg1="lt1" tx1="dk1" bg2="lt2" tx2="dk2" accent1="accent1" accent2="accent2" accent3="accent3" accent4="accent4" accent5="accent5" accent6="accent6" hlink="hlink" folHlink="folHlink"/>
  <p:sldLayoutIdLst>
    <p:sldLayoutId id="2147484808" r:id="rId1"/>
    <p:sldLayoutId id="2147484809" r:id="rId2"/>
    <p:sldLayoutId id="2147484810" r:id="rId3"/>
    <p:sldLayoutId id="2147484811" r:id="rId4"/>
    <p:sldLayoutId id="2147484812" r:id="rId5"/>
    <p:sldLayoutId id="2147484813" r:id="rId6"/>
    <p:sldLayoutId id="2147484814" r:id="rId7"/>
    <p:sldLayoutId id="2147484815" r:id="rId8"/>
    <p:sldLayoutId id="2147484816" r:id="rId9"/>
    <p:sldLayoutId id="2147484817" r:id="rId10"/>
    <p:sldLayoutId id="2147484818" r:id="rId11"/>
    <p:sldLayoutId id="2147484819" r:id="rId12"/>
    <p:sldLayoutId id="2147484820" r:id="rId13"/>
    <p:sldLayoutId id="2147484821" r:id="rId14"/>
    <p:sldLayoutId id="2147484822" r:id="rId15"/>
    <p:sldLayoutId id="2147484823" r:id="rId16"/>
    <p:sldLayoutId id="2147484824" r:id="rId17"/>
    <p:sldLayoutId id="214748482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65780683"/>
      </p:ext>
    </p:extLst>
  </p:cSld>
  <p:clrMap bg1="lt1" tx1="dk1" bg2="lt2" tx2="dk2" accent1="accent1" accent2="accent2" accent3="accent3" accent4="accent4" accent5="accent5" accent6="accent6" hlink="hlink" folHlink="folHlink"/>
  <p:sldLayoutIdLst>
    <p:sldLayoutId id="2147484606"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95602836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xmlns=""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734531"/>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 id="2147484642" r:id="rId16"/>
    <p:sldLayoutId id="2147484643" r:id="rId17"/>
    <p:sldLayoutId id="2147484644" r:id="rId18"/>
    <p:sldLayoutId id="2147484645" r:id="rId19"/>
    <p:sldLayoutId id="2147484646" r:id="rId20"/>
    <p:sldLayoutId id="2147484647" r:id="rId21"/>
    <p:sldLayoutId id="2147484648" r:id="rId22"/>
    <p:sldLayoutId id="2147484649" r:id="rId23"/>
    <p:sldLayoutId id="2147484650" r:id="rId24"/>
    <p:sldLayoutId id="2147484651" r:id="rId25"/>
    <p:sldLayoutId id="2147484652" r:id="rId26"/>
    <p:sldLayoutId id="2147484653"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605805887"/>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85"/>
            <a:ext cx="955641" cy="5758582"/>
            <a:chOff x="12618967" y="8385"/>
            <a:chExt cx="955641" cy="5758581"/>
          </a:xfrm>
        </p:grpSpPr>
        <p:grpSp>
          <p:nvGrpSpPr>
            <p:cNvPr id="18" name="Group 17"/>
            <p:cNvGrpSpPr/>
            <p:nvPr userDrawn="1"/>
          </p:nvGrpSpPr>
          <p:grpSpPr>
            <a:xfrm>
              <a:off x="12618967" y="8385"/>
              <a:ext cx="955641" cy="5758581"/>
              <a:chOff x="12618967" y="8385"/>
              <a:chExt cx="955641"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114"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114"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114"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114"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05798" y="256928"/>
                <a:ext cx="807976"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12089" y="4227341"/>
                <a:ext cx="251646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114"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32615407"/>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 id="2147484699" r:id="rId25"/>
    <p:sldLayoutId id="2147484700" r:id="rId26"/>
    <p:sldLayoutId id="2147484701" r:id="rId27"/>
    <p:sldLayoutId id="2147484702" r:id="rId28"/>
    <p:sldLayoutId id="2147484703" r:id="rId29"/>
    <p:sldLayoutId id="2147484704" r:id="rId30"/>
    <p:sldLayoutId id="2147484705" r:id="rId3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3" y="8385"/>
            <a:ext cx="955640" cy="5758582"/>
            <a:chOff x="12618967" y="8385"/>
            <a:chExt cx="955640" cy="5758581"/>
          </a:xfrm>
        </p:grpSpPr>
        <p:grpSp>
          <p:nvGrpSpPr>
            <p:cNvPr id="18" name="Group 17"/>
            <p:cNvGrpSpPr/>
            <p:nvPr userDrawn="1"/>
          </p:nvGrpSpPr>
          <p:grpSpPr>
            <a:xfrm>
              <a:off x="12618967" y="8385"/>
              <a:ext cx="955640" cy="5758581"/>
              <a:chOff x="12618967" y="8385"/>
              <a:chExt cx="955640"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293"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05797" y="256928"/>
                <a:ext cx="807976"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12088" y="4227341"/>
                <a:ext cx="251646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93889956"/>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 id="2147484718" r:id="rId12"/>
    <p:sldLayoutId id="2147484719" r:id="rId13"/>
    <p:sldLayoutId id="2147484720" r:id="rId14"/>
    <p:sldLayoutId id="2147484721" r:id="rId15"/>
    <p:sldLayoutId id="2147484722" r:id="rId16"/>
    <p:sldLayoutId id="2147484723" r:id="rId17"/>
    <p:sldLayoutId id="2147484724" r:id="rId18"/>
    <p:sldLayoutId id="2147484725" r:id="rId19"/>
    <p:sldLayoutId id="2147484726" r:id="rId20"/>
    <p:sldLayoutId id="2147484727" r:id="rId21"/>
    <p:sldLayoutId id="2147484728" r:id="rId22"/>
    <p:sldLayoutId id="2147484729" r:id="rId23"/>
    <p:sldLayoutId id="2147484730" r:id="rId24"/>
    <p:sldLayoutId id="2147484731" r:id="rId25"/>
    <p:sldLayoutId id="2147484732" r:id="rId26"/>
    <p:sldLayoutId id="2147484733" r:id="rId27"/>
    <p:sldLayoutId id="2147484734" r:id="rId28"/>
    <p:sldLayoutId id="2147484735" r:id="rId29"/>
    <p:sldLayoutId id="2147484736" r:id="rId30"/>
    <p:sldLayoutId id="2147484737"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446890334"/>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 id="2147484752" r:id="rId14"/>
    <p:sldLayoutId id="2147484753" r:id="rId15"/>
    <p:sldLayoutId id="2147484754" r:id="rId16"/>
    <p:sldLayoutId id="2147484755" r:id="rId17"/>
    <p:sldLayoutId id="2147484756"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xmlns="" id="{9D5783B5-1069-4509-929A-C02C0B0887F7}"/>
              </a:ext>
            </a:extLst>
          </p:cNvPr>
          <p:cNvPicPr>
            <a:picLocks noChangeAspect="1"/>
          </p:cNvPicPr>
          <p:nvPr userDrawn="1"/>
        </p:nvPicPr>
        <p:blipFill>
          <a:blip r:embed="rId26"/>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33443"/>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aka.ms/servicefabricvide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1.png"/><Relationship Id="rId5" Type="http://schemas.openxmlformats.org/officeDocument/2006/relationships/image" Target="../media/image32.jp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2.svg"/><Relationship Id="rId7" Type="http://schemas.openxmlformats.org/officeDocument/2006/relationships/image" Target="../media/image64.emf"/><Relationship Id="rId8" Type="http://schemas.openxmlformats.org/officeDocument/2006/relationships/image" Target="../media/image65.png"/><Relationship Id="rId9" Type="http://schemas.openxmlformats.org/officeDocument/2006/relationships/image" Target="../media/image33.png"/><Relationship Id="rId10"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docs.microsoft.com/en-us/azure/service-fabric/service-fabric-host-app-in-a-contain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73.png"/><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docs.microsoft.com/en-us/azure/service-fabric/service-fabric-quickstart-dotn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4" Type="http://schemas.microsoft.com/office/2007/relationships/hdphoto" Target="../media/hdphoto5.wdp"/><Relationship Id="rId5" Type="http://schemas.openxmlformats.org/officeDocument/2006/relationships/image" Target="../media/image76.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73.png"/><Relationship Id="rId9"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6.svg"/><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28.svg"/><Relationship Id="rId5" Type="http://schemas.openxmlformats.org/officeDocument/2006/relationships/image" Target="../media/image80.png"/><Relationship Id="rId6" Type="http://schemas.microsoft.com/office/2007/relationships/hdphoto" Target="../media/hdphoto6.wdp"/><Relationship Id="rId7" Type="http://schemas.openxmlformats.org/officeDocument/2006/relationships/image" Target="../media/image81.png"/><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4.emf"/><Relationship Id="rId5" Type="http://schemas.openxmlformats.org/officeDocument/2006/relationships/image" Target="../media/image85.png"/><Relationship Id="rId6" Type="http://schemas.openxmlformats.org/officeDocument/2006/relationships/image" Target="../media/image46.svg"/><Relationship Id="rId1" Type="http://schemas.openxmlformats.org/officeDocument/2006/relationships/slideLayout" Target="../slideLayouts/slideLayout15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46.svg"/><Relationship Id="rId5" Type="http://schemas.openxmlformats.org/officeDocument/2006/relationships/image" Target="../media/image84.emf"/><Relationship Id="rId6" Type="http://schemas.openxmlformats.org/officeDocument/2006/relationships/image" Target="../media/image29.png"/><Relationship Id="rId1" Type="http://schemas.openxmlformats.org/officeDocument/2006/relationships/slideLayout" Target="../slideLayouts/slideLayout150.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jpg"/><Relationship Id="rId10" Type="http://schemas.openxmlformats.org/officeDocument/2006/relationships/image" Target="../media/image92.jpg"/><Relationship Id="rId11" Type="http://schemas.openxmlformats.org/officeDocument/2006/relationships/image" Target="../media/image93.png"/><Relationship Id="rId1" Type="http://schemas.openxmlformats.org/officeDocument/2006/relationships/slideLayout" Target="../slideLayouts/slideLayout21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1.xml"/><Relationship Id="rId3" Type="http://schemas.openxmlformats.org/officeDocument/2006/relationships/hyperlink" Target="https://docs.microsoft.com/en-us/azure/service-fabric/service-fabric-health-introdu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0.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hyperlink" Target="https://github.com/colincole/ServiceFabricContain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g"/><Relationship Id="rId8" Type="http://schemas.openxmlformats.org/officeDocument/2006/relationships/image" Target="../media/image39.jpg"/><Relationship Id="rId9" Type="http://schemas.openxmlformats.org/officeDocument/2006/relationships/image" Target="../media/image40.jpg"/><Relationship Id="rId10" Type="http://schemas.openxmlformats.org/officeDocument/2006/relationships/image" Target="../media/image41.jpg"/><Relationship Id="rId1" Type="http://schemas.openxmlformats.org/officeDocument/2006/relationships/slideLayout" Target="../slideLayouts/slideLayout25.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50.pn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51.png"/><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png"/><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47.jpg"/><Relationship Id="rId5" Type="http://schemas.openxmlformats.org/officeDocument/2006/relationships/image" Target="../media/image52.png"/><Relationship Id="rId6" Type="http://schemas.microsoft.com/office/2007/relationships/hdphoto" Target="../media/hdphoto3.wdp"/><Relationship Id="rId7" Type="http://schemas.openxmlformats.org/officeDocument/2006/relationships/image" Target="../media/image53.png"/><Relationship Id="rId8" Type="http://schemas.openxmlformats.org/officeDocument/2006/relationships/image" Target="../media/image48.png"/><Relationship Id="rId9" Type="http://schemas.openxmlformats.org/officeDocument/2006/relationships/image" Target="../media/image31.jpg"/><Relationship Id="rId10" Type="http://schemas.openxmlformats.org/officeDocument/2006/relationships/image" Target="../media/image32.jpg"/><Relationship Id="rId11" Type="http://schemas.openxmlformats.org/officeDocument/2006/relationships/image" Target="../media/image51.png"/><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6" name="Rectangle 25"/>
          <p:cNvSpPr/>
          <p:nvPr/>
        </p:nvSpPr>
        <p:spPr>
          <a:xfrm>
            <a:off x="6807458" y="2038839"/>
            <a:ext cx="1926069" cy="1035506"/>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3418312" y="4534853"/>
            <a:ext cx="1926069" cy="1035506"/>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6142037" y="4535330"/>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6" name="TextBox 35"/>
          <p:cNvSpPr txBox="1"/>
          <p:nvPr/>
        </p:nvSpPr>
        <p:spPr>
          <a:xfrm>
            <a:off x="3679176" y="3656578"/>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6142037" y="4537785"/>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cxnSp>
        <p:nvCxnSpPr>
          <p:cNvPr id="40" name="Straight Arrow Connector 39"/>
          <p:cNvCxnSpPr>
            <a:stCxn id="28" idx="3"/>
            <a:endCxn id="37" idx="1"/>
          </p:cNvCxnSpPr>
          <p:nvPr/>
        </p:nvCxnSpPr>
        <p:spPr>
          <a:xfrm>
            <a:off x="5344381" y="5052606"/>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17077" y="5959648"/>
            <a:ext cx="10911770" cy="584775"/>
          </a:xfrm>
          <a:prstGeom prst="rect">
            <a:avLst/>
          </a:prstGeom>
        </p:spPr>
        <p:txBody>
          <a:bodyPr wrap="none">
            <a:spAutoFit/>
          </a:bodyPr>
          <a:lstStyle/>
          <a:p>
            <a:r>
              <a:rPr lang="en-US" sz="3200" b="1" dirty="0">
                <a:hlinkClick r:id="rId3"/>
              </a:rPr>
              <a:t>http://aka.ms/servicefabricvideo</a:t>
            </a:r>
            <a:r>
              <a:rPr lang="en-US" sz="3200" b="1" dirty="0"/>
              <a:t> to understand microservices</a:t>
            </a:r>
          </a:p>
        </p:txBody>
      </p:sp>
    </p:spTree>
    <p:extLst>
      <p:ext uri="{BB962C8B-B14F-4D97-AF65-F5344CB8AC3E}">
        <p14:creationId xmlns:p14="http://schemas.microsoft.com/office/powerpoint/2010/main" val="1573338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26" grpId="0" animBg="1"/>
      <p:bldP spid="27" grpId="0" animBg="1"/>
      <p:bldP spid="28" grpId="0" animBg="1"/>
      <p:bldP spid="29" grpId="0" animBg="1"/>
      <p:bldP spid="29" grpId="1" animBg="1"/>
      <p:bldP spid="34" grpId="0"/>
      <p:bldP spid="36" grpId="0"/>
      <p:bldP spid="37"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55266" y="1415675"/>
            <a:ext cx="8177685" cy="5176823"/>
          </a:xfrm>
          <a:prstGeom prst="rect">
            <a:avLst/>
          </a:prstGeom>
          <a:solidFill>
            <a:schemeClr val="tx1">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Azure, On-Premises, Other</a:t>
            </a:r>
            <a:r>
              <a:rPr kumimoji="0" lang="en-US" sz="2295" b="0" i="0" u="none" strike="noStrike" kern="0" cap="none" spc="0" normalizeH="0" noProof="0" dirty="0">
                <a:ln>
                  <a:noFill/>
                </a:ln>
                <a:solidFill>
                  <a:srgbClr val="FFFFFF"/>
                </a:solidFill>
                <a:effectLst/>
                <a:uLnTx/>
                <a:uFillTx/>
                <a:latin typeface="Segoe UI" panose="020B0502040204020203" pitchFamily="34" charset="0"/>
                <a:cs typeface="Segoe UI" panose="020B0502040204020203" pitchFamily="34" charset="0"/>
              </a:rPr>
              <a:t> Clouds</a:t>
            </a:r>
            <a:endPar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874182"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5" name="Rectangle 24"/>
          <p:cNvSpPr/>
          <p:nvPr/>
        </p:nvSpPr>
        <p:spPr bwMode="auto">
          <a:xfrm>
            <a:off x="3849504" y="4425145"/>
            <a:ext cx="1001790" cy="61790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0" compatLnSpc="1">
            <a:prstTxWarp prst="textNoShape">
              <a:avLst/>
            </a:prstTxWarp>
            <a:sp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Load Balancer</a:t>
            </a:r>
          </a:p>
        </p:txBody>
      </p:sp>
      <p:sp>
        <p:nvSpPr>
          <p:cNvPr id="20" name="Rectangle 19"/>
          <p:cNvSpPr/>
          <p:nvPr/>
        </p:nvSpPr>
        <p:spPr bwMode="auto">
          <a:xfrm>
            <a:off x="5654068" y="3637651"/>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#1</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6" name="Rectangle 25"/>
          <p:cNvSpPr/>
          <p:nvPr/>
        </p:nvSpPr>
        <p:spPr>
          <a:xfrm>
            <a:off x="5815766" y="4038921"/>
            <a:ext cx="169250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28" name="Rectangle 27"/>
          <p:cNvSpPr/>
          <p:nvPr/>
        </p:nvSpPr>
        <p:spPr>
          <a:xfrm>
            <a:off x="5809347" y="4470252"/>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934796" y="2000622"/>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#2</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 name="Rectangle 43"/>
          <p:cNvSpPr/>
          <p:nvPr/>
        </p:nvSpPr>
        <p:spPr>
          <a:xfrm>
            <a:off x="7096494" y="2401892"/>
            <a:ext cx="1690086"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46" name="Rectangle 45"/>
          <p:cNvSpPr/>
          <p:nvPr/>
        </p:nvSpPr>
        <p:spPr>
          <a:xfrm>
            <a:off x="7090074" y="2833223"/>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431774" y="2738087"/>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#3</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2" name="Rectangle 51"/>
          <p:cNvSpPr/>
          <p:nvPr/>
        </p:nvSpPr>
        <p:spPr>
          <a:xfrm>
            <a:off x="9608832" y="3149488"/>
            <a:ext cx="167714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53" name="Rectangle 52"/>
          <p:cNvSpPr/>
          <p:nvPr/>
        </p:nvSpPr>
        <p:spPr>
          <a:xfrm>
            <a:off x="9587052" y="3570689"/>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447134" y="4237527"/>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#4</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8" name="Rectangle 57"/>
          <p:cNvSpPr/>
          <p:nvPr/>
        </p:nvSpPr>
        <p:spPr>
          <a:xfrm>
            <a:off x="9608832" y="4635485"/>
            <a:ext cx="169250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0" name="Rectangle 59"/>
          <p:cNvSpPr/>
          <p:nvPr/>
        </p:nvSpPr>
        <p:spPr>
          <a:xfrm>
            <a:off x="9602413" y="5070130"/>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932375" y="5211194"/>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#5</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5" name="Rectangle 64"/>
          <p:cNvSpPr/>
          <p:nvPr/>
        </p:nvSpPr>
        <p:spPr>
          <a:xfrm>
            <a:off x="7094073" y="5612464"/>
            <a:ext cx="1692506"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7" name="Rectangle 66"/>
          <p:cNvSpPr/>
          <p:nvPr/>
        </p:nvSpPr>
        <p:spPr>
          <a:xfrm>
            <a:off x="7087654" y="6043794"/>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34" name="Title 33"/>
          <p:cNvSpPr>
            <a:spLocks noGrp="1"/>
          </p:cNvSpPr>
          <p:nvPr>
            <p:ph type="title"/>
          </p:nvPr>
        </p:nvSpPr>
        <p:spPr>
          <a:xfrm>
            <a:off x="274637" y="293687"/>
            <a:ext cx="10474917" cy="917575"/>
          </a:xfrm>
        </p:spPr>
        <p:txBody>
          <a:bodyPr/>
          <a:lstStyle/>
          <a:p>
            <a:r>
              <a:rPr lang="en-US" dirty="0"/>
              <a:t>Service Fabric Cluster in Azure</a:t>
            </a:r>
            <a:br>
              <a:rPr lang="en-US" dirty="0"/>
            </a:br>
            <a:endParaRPr lang="en-US" dirty="0"/>
          </a:p>
        </p:txBody>
      </p:sp>
      <p:cxnSp>
        <p:nvCxnSpPr>
          <p:cNvPr id="97" name="Elbow Connector 96"/>
          <p:cNvCxnSpPr>
            <a:stCxn id="44" idx="3"/>
            <a:endCxn id="52" idx="1"/>
          </p:cNvCxnSpPr>
          <p:nvPr/>
        </p:nvCxnSpPr>
        <p:spPr>
          <a:xfrm>
            <a:off x="8786581" y="2567127"/>
            <a:ext cx="822252" cy="747596"/>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285978" y="3314722"/>
            <a:ext cx="15362" cy="1485997"/>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786579" y="4800719"/>
            <a:ext cx="822253" cy="97697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094075" y="4204155"/>
            <a:ext cx="414201" cy="1573543"/>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096495" y="2567126"/>
            <a:ext cx="411780" cy="1637029"/>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851294" y="4204155"/>
            <a:ext cx="964472" cy="52994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4" y="3885960"/>
            <a:ext cx="1696271" cy="1696271"/>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2262675" y="4734096"/>
            <a:ext cx="1586829"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1822532" y="3525260"/>
            <a:ext cx="1698928" cy="54112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b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r>
              <a:rPr kumimoji="0" lang="en-US" sz="1626"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(Port: 19080)</a:t>
            </a:r>
          </a:p>
        </p:txBody>
      </p:sp>
      <p:sp>
        <p:nvSpPr>
          <p:cNvPr id="134" name="Rectangle 133"/>
          <p:cNvSpPr/>
          <p:nvPr/>
        </p:nvSpPr>
        <p:spPr>
          <a:xfrm>
            <a:off x="1822532" y="5396773"/>
            <a:ext cx="1698928" cy="54615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Web Request</a:t>
            </a:r>
            <a:b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r>
              <a:rPr kumimoji="0" lang="en-US" sz="1626"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(Port: 80/443/?)</a:t>
            </a:r>
          </a:p>
        </p:txBody>
      </p:sp>
      <p:cxnSp>
        <p:nvCxnSpPr>
          <p:cNvPr id="135" name="Straight Arrow Connector 134"/>
          <p:cNvCxnSpPr>
            <a:stCxn id="25" idx="3"/>
            <a:endCxn id="67" idx="1"/>
          </p:cNvCxnSpPr>
          <p:nvPr/>
        </p:nvCxnSpPr>
        <p:spPr>
          <a:xfrm>
            <a:off x="4851294" y="4734097"/>
            <a:ext cx="2236360" cy="147493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51492" y="1437927"/>
            <a:ext cx="3088863" cy="1082732"/>
          </a:xfrm>
          <a:prstGeom prst="rect">
            <a:avLst/>
          </a:prstGeom>
          <a:noFill/>
        </p:spPr>
        <p:txBody>
          <a:bodyPr wrap="square" rtlCol="0">
            <a:sp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53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Cluster supports 1,000s of nodes</a:t>
            </a:r>
          </a:p>
          <a:p>
            <a:pPr marL="0" marR="0" lvl="0" indent="0" defTabSz="874182" eaLnBrk="1" fontAlgn="auto" latinLnBrk="0" hangingPunct="1">
              <a:lnSpc>
                <a:spcPct val="100000"/>
              </a:lnSpc>
              <a:spcBef>
                <a:spcPts val="0"/>
              </a:spcBef>
              <a:spcAft>
                <a:spcPts val="0"/>
              </a:spcAft>
              <a:buClrTx/>
              <a:buSzTx/>
              <a:buFontTx/>
              <a:buNone/>
              <a:tabLst/>
              <a:defRPr/>
            </a:pPr>
            <a:r>
              <a:rPr kumimoji="0" lang="en-US" sz="1688" b="0" i="0" u="none" strike="noStrike" kern="0" cap="none" spc="0" normalizeH="0" baseline="0" noProof="0" dirty="0">
                <a:ln>
                  <a:noFill/>
                </a:ln>
                <a:solidFill>
                  <a:sysClr val="windowText" lastClr="000000"/>
                </a:solidFill>
                <a:effectLst/>
                <a:uLnTx/>
                <a:uFillTx/>
              </a:rPr>
              <a:t>is self repairing, and scales-in and out</a:t>
            </a:r>
          </a:p>
          <a:p>
            <a:pPr marL="0" marR="0" lvl="0" indent="0" defTabSz="874182"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4813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35262"/>
            <a:ext cx="11887200" cy="1791260"/>
          </a:xfrm>
        </p:spPr>
        <p:txBody>
          <a:bodyPr/>
          <a:lstStyle/>
          <a:p>
            <a:r>
              <a:rPr lang="en-US" sz="7200" dirty="0"/>
              <a:t>Demo: Creating a cluster </a:t>
            </a:r>
            <a:br>
              <a:rPr lang="en-US" sz="7200" dirty="0"/>
            </a:br>
            <a:r>
              <a:rPr lang="en-US" sz="4400" dirty="0"/>
              <a:t>Service Fabric on Azure </a:t>
            </a:r>
            <a:endParaRPr lang="en-US" sz="7200" dirty="0"/>
          </a:p>
        </p:txBody>
      </p:sp>
    </p:spTree>
    <p:extLst>
      <p:ext uri="{BB962C8B-B14F-4D97-AF65-F5344CB8AC3E}">
        <p14:creationId xmlns:p14="http://schemas.microsoft.com/office/powerpoint/2010/main" val="327358994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5730"/>
            <a:ext cx="12541058" cy="917444"/>
          </a:xfrm>
        </p:spPr>
        <p:txBody>
          <a:bodyPr/>
          <a:lstStyle/>
          <a:p>
            <a:r>
              <a:rPr lang="en-US" sz="4488" dirty="0"/>
              <a:t>Modernize Applications</a:t>
            </a:r>
            <a:endParaRPr lang="en-US" sz="4488" dirty="0">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5" name="Rectangle 24"/>
          <p:cNvSpPr/>
          <p:nvPr/>
        </p:nvSpPr>
        <p:spPr>
          <a:xfrm>
            <a:off x="500619" y="3955551"/>
            <a:ext cx="11661218" cy="2246769"/>
          </a:xfrm>
          <a:prstGeom prst="rect">
            <a:avLst/>
          </a:prstGeom>
        </p:spPr>
        <p:txBody>
          <a:bodyPr wrap="square">
            <a:spAutoFit/>
          </a:bodyPr>
          <a:lstStyle/>
          <a:p>
            <a:pPr marL="342834" indent="-342834" defTabSz="672031">
              <a:buAutoNum type="arabicParenR"/>
            </a:pPr>
            <a:r>
              <a:rPr lang="en-US" sz="2800" kern="0" dirty="0"/>
              <a:t>Traditional application</a:t>
            </a:r>
          </a:p>
          <a:p>
            <a:pPr marL="342834" indent="-342834" defTabSz="672031">
              <a:buFontTx/>
              <a:buAutoNum type="arabicParenR"/>
            </a:pPr>
            <a:r>
              <a:rPr lang="en-US" sz="2800" kern="0" dirty="0"/>
              <a:t>Hosted as guest executables or containers in Service Fabric</a:t>
            </a:r>
          </a:p>
          <a:p>
            <a:pPr marL="342834" indent="-342834" defTabSz="672031">
              <a:buFontTx/>
              <a:buAutoNum type="arabicParenR"/>
            </a:pPr>
            <a:r>
              <a:rPr lang="en-US" sz="2800" kern="0" dirty="0"/>
              <a:t>Modernization by adding new microservices</a:t>
            </a:r>
          </a:p>
          <a:p>
            <a:pPr marL="342834" indent="-342834" defTabSz="672031">
              <a:buFontTx/>
              <a:buAutoNum type="arabicParenR"/>
            </a:pPr>
            <a:r>
              <a:rPr lang="en-US" sz="2800" kern="0" dirty="0"/>
              <a:t>Innovate by decomposing application into microservices</a:t>
            </a:r>
          </a:p>
          <a:p>
            <a:pPr marL="342834" indent="-342834" defTabSz="672031">
              <a:buFontTx/>
              <a:buAutoNum type="arabicParenR"/>
            </a:pPr>
            <a:r>
              <a:rPr lang="en-US" sz="2800" kern="0" dirty="0"/>
              <a:t>Transformed into microservices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Lift &amp; Shift</a:t>
            </a:r>
          </a:p>
        </p:txBody>
      </p:sp>
      <p:sp>
        <p:nvSpPr>
          <p:cNvPr id="49" name="Rectangle 48"/>
          <p:cNvSpPr/>
          <p:nvPr/>
        </p:nvSpPr>
        <p:spPr bwMode="auto">
          <a:xfrm>
            <a:off x="500618" y="4443762"/>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Containers and Orchestration</a:t>
            </a:r>
          </a:p>
        </p:txBody>
      </p:sp>
    </p:spTree>
    <p:extLst>
      <p:ext uri="{BB962C8B-B14F-4D97-AF65-F5344CB8AC3E}">
        <p14:creationId xmlns:p14="http://schemas.microsoft.com/office/powerpoint/2010/main" val="331690726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279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 name="Right Triangle 17"/>
          <p:cNvSpPr/>
          <p:nvPr/>
        </p:nvSpPr>
        <p:spPr bwMode="auto">
          <a:xfrm rot="2340000">
            <a:off x="6872390" y="4085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4868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257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 name="Group 13"/>
          <p:cNvGrpSpPr/>
          <p:nvPr/>
        </p:nvGrpSpPr>
        <p:grpSpPr>
          <a:xfrm>
            <a:off x="4089319" y="1646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9" name="TextBox 18"/>
          <p:cNvSpPr txBox="1"/>
          <p:nvPr/>
        </p:nvSpPr>
        <p:spPr>
          <a:xfrm>
            <a:off x="-182563" y="525974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Base Image (OS)</a:t>
            </a:r>
          </a:p>
        </p:txBody>
      </p:sp>
      <p:sp>
        <p:nvSpPr>
          <p:cNvPr id="21" name="TextBox 20"/>
          <p:cNvSpPr txBox="1"/>
          <p:nvPr/>
        </p:nvSpPr>
        <p:spPr>
          <a:xfrm>
            <a:off x="-164479" y="3648841"/>
            <a:ext cx="3503908"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Framework</a:t>
            </a:r>
          </a:p>
        </p:txBody>
      </p:sp>
      <p:sp>
        <p:nvSpPr>
          <p:cNvPr id="23" name="TextBox 22"/>
          <p:cNvSpPr txBox="1"/>
          <p:nvPr/>
        </p:nvSpPr>
        <p:spPr>
          <a:xfrm>
            <a:off x="-182563" y="203733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a:t>
            </a:r>
          </a:p>
        </p:txBody>
      </p:sp>
      <p:sp>
        <p:nvSpPr>
          <p:cNvPr id="3" name="Arrow: Right 2"/>
          <p:cNvSpPr/>
          <p:nvPr/>
        </p:nvSpPr>
        <p:spPr bwMode="auto">
          <a:xfrm>
            <a:off x="3479968" y="2046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4" name="Arrow: Right 23"/>
          <p:cNvSpPr/>
          <p:nvPr/>
        </p:nvSpPr>
        <p:spPr bwMode="auto">
          <a:xfrm>
            <a:off x="3460767" y="3657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 name="Arrow: Right 24"/>
          <p:cNvSpPr/>
          <p:nvPr/>
        </p:nvSpPr>
        <p:spPr bwMode="auto">
          <a:xfrm>
            <a:off x="3459151" y="5268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2" name="Rectangle 21"/>
          <p:cNvSpPr/>
          <p:nvPr/>
        </p:nvSpPr>
        <p:spPr bwMode="auto">
          <a:xfrm>
            <a:off x="7714440" y="3802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26" name="Rectangle: Rounded Corners 25"/>
          <p:cNvSpPr/>
          <p:nvPr/>
        </p:nvSpPr>
        <p:spPr bwMode="auto">
          <a:xfrm>
            <a:off x="9162240" y="4334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27" name="TextBox 26"/>
          <p:cNvSpPr txBox="1"/>
          <p:nvPr/>
        </p:nvSpPr>
        <p:spPr>
          <a:xfrm>
            <a:off x="9336574" y="5085842"/>
            <a:ext cx="95442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License.txt</a:t>
            </a:r>
          </a:p>
        </p:txBody>
      </p:sp>
      <p:sp>
        <p:nvSpPr>
          <p:cNvPr id="28" name="Freeform 5"/>
          <p:cNvSpPr>
            <a:spLocks noChangeAspect="1" noEditPoints="1"/>
          </p:cNvSpPr>
          <p:nvPr/>
        </p:nvSpPr>
        <p:spPr bwMode="black">
          <a:xfrm>
            <a:off x="9662206" y="4802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79"/>
          <p:cNvSpPr>
            <a:spLocks noChangeAspect="1" noEditPoints="1"/>
          </p:cNvSpPr>
          <p:nvPr/>
        </p:nvSpPr>
        <p:spPr bwMode="black">
          <a:xfrm>
            <a:off x="10461782"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TextBox 29"/>
          <p:cNvSpPr txBox="1"/>
          <p:nvPr/>
        </p:nvSpPr>
        <p:spPr>
          <a:xfrm>
            <a:off x="10209024" y="5086358"/>
            <a:ext cx="85985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PerfLogs</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79"/>
          <p:cNvSpPr>
            <a:spLocks noChangeAspect="1" noEditPoints="1"/>
          </p:cNvSpPr>
          <p:nvPr/>
        </p:nvSpPr>
        <p:spPr bwMode="black">
          <a:xfrm>
            <a:off x="11248734"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TextBox 31"/>
          <p:cNvSpPr txBox="1"/>
          <p:nvPr/>
        </p:nvSpPr>
        <p:spPr>
          <a:xfrm>
            <a:off x="10845885" y="5091371"/>
            <a:ext cx="113877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a:t>
            </a:r>
          </a:p>
        </p:txBody>
      </p:sp>
      <p:sp>
        <p:nvSpPr>
          <p:cNvPr id="33" name="Freeform 79"/>
          <p:cNvSpPr>
            <a:spLocks noChangeAspect="1" noEditPoints="1"/>
          </p:cNvSpPr>
          <p:nvPr/>
        </p:nvSpPr>
        <p:spPr bwMode="black">
          <a:xfrm>
            <a:off x="9657588" y="5590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TextBox 33"/>
          <p:cNvSpPr txBox="1"/>
          <p:nvPr/>
        </p:nvSpPr>
        <p:spPr>
          <a:xfrm>
            <a:off x="9087769" y="5880870"/>
            <a:ext cx="144815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 (x86)</a:t>
            </a:r>
          </a:p>
        </p:txBody>
      </p:sp>
      <p:sp>
        <p:nvSpPr>
          <p:cNvPr id="35" name="Freeform 79"/>
          <p:cNvSpPr>
            <a:spLocks noChangeAspect="1" noEditPoints="1"/>
          </p:cNvSpPr>
          <p:nvPr/>
        </p:nvSpPr>
        <p:spPr bwMode="black">
          <a:xfrm>
            <a:off x="10461782"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p:cNvSpPr txBox="1"/>
          <p:nvPr/>
        </p:nvSpPr>
        <p:spPr>
          <a:xfrm>
            <a:off x="10299593" y="5873351"/>
            <a:ext cx="67871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Users</a:t>
            </a:r>
          </a:p>
        </p:txBody>
      </p:sp>
      <p:sp>
        <p:nvSpPr>
          <p:cNvPr id="37" name="Freeform 79"/>
          <p:cNvSpPr>
            <a:spLocks noChangeAspect="1" noEditPoints="1"/>
          </p:cNvSpPr>
          <p:nvPr/>
        </p:nvSpPr>
        <p:spPr bwMode="black">
          <a:xfrm>
            <a:off x="11248734"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TextBox 37"/>
          <p:cNvSpPr txBox="1"/>
          <p:nvPr/>
        </p:nvSpPr>
        <p:spPr>
          <a:xfrm>
            <a:off x="10967134" y="5878364"/>
            <a:ext cx="89030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Windows</a:t>
            </a:r>
          </a:p>
        </p:txBody>
      </p:sp>
      <p:sp>
        <p:nvSpPr>
          <p:cNvPr id="39" name="Rectangle: Rounded Corners 38"/>
          <p:cNvSpPr/>
          <p:nvPr/>
        </p:nvSpPr>
        <p:spPr bwMode="auto">
          <a:xfrm>
            <a:off x="7795758" y="4334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grpSp>
        <p:nvGrpSpPr>
          <p:cNvPr id="40" name="Group 39"/>
          <p:cNvGrpSpPr/>
          <p:nvPr/>
        </p:nvGrpSpPr>
        <p:grpSpPr>
          <a:xfrm>
            <a:off x="7763992" y="4881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grpSp>
      <p:grpSp>
        <p:nvGrpSpPr>
          <p:cNvPr id="43" name="Group 42"/>
          <p:cNvGrpSpPr/>
          <p:nvPr/>
        </p:nvGrpSpPr>
        <p:grpSpPr>
          <a:xfrm>
            <a:off x="8317996" y="4881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HKCU</a:t>
              </a:r>
            </a:p>
          </p:txBody>
        </p:sp>
      </p:grpSp>
      <p:grpSp>
        <p:nvGrpSpPr>
          <p:cNvPr id="46" name="Group 45"/>
          <p:cNvGrpSpPr/>
          <p:nvPr/>
        </p:nvGrpSpPr>
        <p:grpSpPr>
          <a:xfrm>
            <a:off x="7793257" y="5639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HKCR</a:t>
              </a:r>
            </a:p>
          </p:txBody>
        </p:sp>
      </p:grpSp>
      <p:grpSp>
        <p:nvGrpSpPr>
          <p:cNvPr id="49" name="Group 48"/>
          <p:cNvGrpSpPr/>
          <p:nvPr/>
        </p:nvGrpSpPr>
        <p:grpSpPr>
          <a:xfrm>
            <a:off x="8344562" y="5630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HKU</a:t>
              </a:r>
            </a:p>
          </p:txBody>
        </p:sp>
      </p:grpSp>
      <p:sp>
        <p:nvSpPr>
          <p:cNvPr id="53" name="Rectangle 52"/>
          <p:cNvSpPr/>
          <p:nvPr/>
        </p:nvSpPr>
        <p:spPr bwMode="auto">
          <a:xfrm>
            <a:off x="7711061" y="996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54" name="Rectangle: Rounded Corners 53"/>
          <p:cNvSpPr/>
          <p:nvPr/>
        </p:nvSpPr>
        <p:spPr bwMode="auto">
          <a:xfrm>
            <a:off x="9158861" y="1528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55" name="TextBox 54"/>
          <p:cNvSpPr txBox="1"/>
          <p:nvPr/>
        </p:nvSpPr>
        <p:spPr>
          <a:xfrm>
            <a:off x="10463759" y="2991165"/>
            <a:ext cx="1021755"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mysite.html</a:t>
            </a:r>
          </a:p>
        </p:txBody>
      </p:sp>
      <p:sp>
        <p:nvSpPr>
          <p:cNvPr id="56" name="Freeform 5"/>
          <p:cNvSpPr>
            <a:spLocks noChangeAspect="1" noEditPoints="1"/>
          </p:cNvSpPr>
          <p:nvPr/>
        </p:nvSpPr>
        <p:spPr bwMode="black">
          <a:xfrm>
            <a:off x="10823053" y="2707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Rounded Corners 66"/>
          <p:cNvSpPr/>
          <p:nvPr/>
        </p:nvSpPr>
        <p:spPr bwMode="auto">
          <a:xfrm>
            <a:off x="7792379" y="1528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sp>
        <p:nvSpPr>
          <p:cNvPr id="69" name="Freeform 26"/>
          <p:cNvSpPr>
            <a:spLocks noEditPoints="1"/>
          </p:cNvSpPr>
          <p:nvPr/>
        </p:nvSpPr>
        <p:spPr bwMode="auto">
          <a:xfrm>
            <a:off x="7956675" y="2075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5" name="Straight Connector 84"/>
          <p:cNvCxnSpPr>
            <a:cxnSpLocks/>
          </p:cNvCxnSpPr>
          <p:nvPr/>
        </p:nvCxnSpPr>
        <p:spPr>
          <a:xfrm flipH="1">
            <a:off x="10615246" y="2334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2868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1996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Box 57"/>
          <p:cNvSpPr txBox="1"/>
          <p:nvPr/>
        </p:nvSpPr>
        <p:spPr>
          <a:xfrm>
            <a:off x="10398760" y="2440386"/>
            <a:ext cx="436017"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inetpub</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17"/>
          <p:cNvSpPr>
            <a:spLocks noEditPoints="1"/>
          </p:cNvSpPr>
          <p:nvPr/>
        </p:nvSpPr>
        <p:spPr bwMode="auto">
          <a:xfrm>
            <a:off x="8281215" y="2727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TextBox 91"/>
          <p:cNvSpPr txBox="1"/>
          <p:nvPr/>
        </p:nvSpPr>
        <p:spPr>
          <a:xfrm>
            <a:off x="8038680" y="3179228"/>
            <a:ext cx="733811" cy="276999"/>
          </a:xfrm>
          <a:prstGeom prst="rect">
            <a:avLst/>
          </a:prstGeom>
          <a:solidFill>
            <a:schemeClr val="tx2"/>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SOFTWARE/</a:t>
            </a: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mykey</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Connector 92"/>
          <p:cNvCxnSpPr>
            <a:cxnSpLocks/>
          </p:cNvCxnSpPr>
          <p:nvPr/>
        </p:nvCxnSpPr>
        <p:spPr>
          <a:xfrm flipH="1">
            <a:off x="8092613" y="2481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019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539287"/>
            <a:ext cx="341440"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spTree>
    <p:extLst>
      <p:ext uri="{BB962C8B-B14F-4D97-AF65-F5344CB8AC3E}">
        <p14:creationId xmlns:p14="http://schemas.microsoft.com/office/powerpoint/2010/main" val="298514512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Picture 501"/>
          <p:cNvPicPr>
            <a:picLocks noChangeAspect="1"/>
          </p:cNvPicPr>
          <p:nvPr/>
        </p:nvPicPr>
        <p:blipFill>
          <a:blip r:embed="rId3"/>
          <a:stretch>
            <a:fillRect/>
          </a:stretch>
        </p:blipFill>
        <p:spPr>
          <a:xfrm>
            <a:off x="5291402" y="1037205"/>
            <a:ext cx="1672172" cy="1672172"/>
          </a:xfrm>
          <a:prstGeom prst="rect">
            <a:avLst/>
          </a:prstGeom>
        </p:spPr>
      </p:pic>
      <p:sp>
        <p:nvSpPr>
          <p:cNvPr id="245" name="Title 1"/>
          <p:cNvSpPr>
            <a:spLocks noGrp="1"/>
          </p:cNvSpPr>
          <p:nvPr>
            <p:ph type="title"/>
          </p:nvPr>
        </p:nvSpPr>
        <p:spPr>
          <a:xfrm>
            <a:off x="274637" y="293687"/>
            <a:ext cx="11889564" cy="917575"/>
          </a:xfrm>
        </p:spPr>
        <p:txBody>
          <a:bodyPr/>
          <a:lstStyle/>
          <a:p>
            <a:r>
              <a:rPr lang="en-US" sz="4400" dirty="0"/>
              <a:t>Service Fabric: Microsoft’s Container Orchestrator</a:t>
            </a:r>
          </a:p>
        </p:txBody>
      </p:sp>
      <p:grpSp>
        <p:nvGrpSpPr>
          <p:cNvPr id="8" name="Group 7"/>
          <p:cNvGrpSpPr/>
          <p:nvPr/>
        </p:nvGrpSpPr>
        <p:grpSpPr>
          <a:xfrm>
            <a:off x="7120105" y="2680096"/>
            <a:ext cx="4749960" cy="537768"/>
            <a:chOff x="7065344" y="2888991"/>
            <a:chExt cx="4749960" cy="537768"/>
          </a:xfrm>
        </p:grpSpPr>
        <p:grpSp>
          <p:nvGrpSpPr>
            <p:cNvPr id="334" name="Group 333"/>
            <p:cNvGrpSpPr/>
            <p:nvPr/>
          </p:nvGrpSpPr>
          <p:grpSpPr>
            <a:xfrm>
              <a:off x="7065344" y="2904253"/>
              <a:ext cx="842836" cy="522506"/>
              <a:chOff x="1951037" y="4049747"/>
              <a:chExt cx="2689850" cy="1409630"/>
            </a:xfrm>
          </p:grpSpPr>
          <p:sp>
            <p:nvSpPr>
              <p:cNvPr id="345" name="Rectangle 34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ight Bracket 3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Left Bracket 3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8" name="Picture 3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49" name="Group 348"/>
            <p:cNvGrpSpPr/>
            <p:nvPr/>
          </p:nvGrpSpPr>
          <p:grpSpPr>
            <a:xfrm>
              <a:off x="10972468" y="2904253"/>
              <a:ext cx="842836" cy="522506"/>
              <a:chOff x="1951037" y="4049747"/>
              <a:chExt cx="2689850" cy="1409630"/>
            </a:xfrm>
          </p:grpSpPr>
          <p:sp>
            <p:nvSpPr>
              <p:cNvPr id="350" name="Rectangle 34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1" name="Right Bracket 35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Left Bracket 35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53" name="Picture 3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54" name="Group 353"/>
            <p:cNvGrpSpPr/>
            <p:nvPr/>
          </p:nvGrpSpPr>
          <p:grpSpPr>
            <a:xfrm>
              <a:off x="8332547" y="2888991"/>
              <a:ext cx="842836" cy="522506"/>
              <a:chOff x="1951037" y="4049747"/>
              <a:chExt cx="2689850" cy="1409630"/>
            </a:xfrm>
          </p:grpSpPr>
          <p:sp>
            <p:nvSpPr>
              <p:cNvPr id="355" name="Rectangle 35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6" name="Right Bracket 35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Left Bracket 35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58" name="Picture 3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59" name="Group 358"/>
            <p:cNvGrpSpPr/>
            <p:nvPr/>
          </p:nvGrpSpPr>
          <p:grpSpPr>
            <a:xfrm>
              <a:off x="9642506" y="2904253"/>
              <a:ext cx="842836" cy="522506"/>
              <a:chOff x="1951037" y="4049747"/>
              <a:chExt cx="2689850" cy="1409630"/>
            </a:xfrm>
          </p:grpSpPr>
          <p:sp>
            <p:nvSpPr>
              <p:cNvPr id="360" name="Rectangle 35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Right Bracket 49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0" name="Left Bracket 49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01" name="Picture 5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7" name="Group 6"/>
          <p:cNvGrpSpPr/>
          <p:nvPr/>
        </p:nvGrpSpPr>
        <p:grpSpPr>
          <a:xfrm>
            <a:off x="434672" y="4382404"/>
            <a:ext cx="4826233" cy="567993"/>
            <a:chOff x="518029" y="4572102"/>
            <a:chExt cx="4826233" cy="567993"/>
          </a:xfrm>
        </p:grpSpPr>
        <p:grpSp>
          <p:nvGrpSpPr>
            <p:cNvPr id="503" name="Group 502"/>
            <p:cNvGrpSpPr/>
            <p:nvPr/>
          </p:nvGrpSpPr>
          <p:grpSpPr>
            <a:xfrm>
              <a:off x="518029" y="4584554"/>
              <a:ext cx="942674" cy="553677"/>
              <a:chOff x="609125" y="1723069"/>
              <a:chExt cx="2205038" cy="1313581"/>
            </a:xfrm>
          </p:grpSpPr>
          <p:grpSp>
            <p:nvGrpSpPr>
              <p:cNvPr id="504" name="Group 503"/>
              <p:cNvGrpSpPr/>
              <p:nvPr/>
            </p:nvGrpSpPr>
            <p:grpSpPr>
              <a:xfrm>
                <a:off x="609125" y="1723069"/>
                <a:ext cx="2079054" cy="1313581"/>
                <a:chOff x="1951037" y="4049747"/>
                <a:chExt cx="2689850" cy="1409630"/>
              </a:xfrm>
            </p:grpSpPr>
            <p:sp>
              <p:nvSpPr>
                <p:cNvPr id="507" name="Rectangle 50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8" name="Right Bracket 50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9" name="Left Bracket 50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05" name="TextBox 50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06" name="Picture 505"/>
              <p:cNvPicPr>
                <a:picLocks noChangeAspect="1"/>
              </p:cNvPicPr>
              <p:nvPr/>
            </p:nvPicPr>
            <p:blipFill>
              <a:blip r:embed="rId5"/>
              <a:stretch>
                <a:fillRect/>
              </a:stretch>
            </p:blipFill>
            <p:spPr>
              <a:xfrm>
                <a:off x="846479" y="2092121"/>
                <a:ext cx="517254" cy="617256"/>
              </a:xfrm>
              <a:prstGeom prst="rect">
                <a:avLst/>
              </a:prstGeom>
            </p:spPr>
          </p:pic>
        </p:grpSp>
        <p:grpSp>
          <p:nvGrpSpPr>
            <p:cNvPr id="510" name="Group 509"/>
            <p:cNvGrpSpPr/>
            <p:nvPr/>
          </p:nvGrpSpPr>
          <p:grpSpPr>
            <a:xfrm>
              <a:off x="1812227" y="4586418"/>
              <a:ext cx="942674" cy="553677"/>
              <a:chOff x="609125" y="1723069"/>
              <a:chExt cx="2205038" cy="1313581"/>
            </a:xfrm>
          </p:grpSpPr>
          <p:grpSp>
            <p:nvGrpSpPr>
              <p:cNvPr id="511" name="Group 510"/>
              <p:cNvGrpSpPr/>
              <p:nvPr/>
            </p:nvGrpSpPr>
            <p:grpSpPr>
              <a:xfrm>
                <a:off x="609125" y="1723069"/>
                <a:ext cx="2079054" cy="1313581"/>
                <a:chOff x="1951037" y="4049747"/>
                <a:chExt cx="2689850" cy="1409630"/>
              </a:xfrm>
            </p:grpSpPr>
            <p:sp>
              <p:nvSpPr>
                <p:cNvPr id="514" name="Rectangle 51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5" name="Right Bracket 51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6" name="Left Bracket 51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12" name="TextBox 511"/>
              <p:cNvSpPr txBox="1"/>
              <p:nvPr/>
            </p:nvSpPr>
            <p:spPr>
              <a:xfrm>
                <a:off x="1210683" y="1814952"/>
                <a:ext cx="1603480" cy="1062426"/>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13" name="Picture 512"/>
              <p:cNvPicPr>
                <a:picLocks noChangeAspect="1"/>
              </p:cNvPicPr>
              <p:nvPr/>
            </p:nvPicPr>
            <p:blipFill>
              <a:blip r:embed="rId5"/>
              <a:stretch>
                <a:fillRect/>
              </a:stretch>
            </p:blipFill>
            <p:spPr>
              <a:xfrm>
                <a:off x="846479" y="2092121"/>
                <a:ext cx="517254" cy="617256"/>
              </a:xfrm>
              <a:prstGeom prst="rect">
                <a:avLst/>
              </a:prstGeom>
            </p:spPr>
          </p:pic>
        </p:grpSp>
        <p:grpSp>
          <p:nvGrpSpPr>
            <p:cNvPr id="517" name="Group 516"/>
            <p:cNvGrpSpPr/>
            <p:nvPr/>
          </p:nvGrpSpPr>
          <p:grpSpPr>
            <a:xfrm>
              <a:off x="3150981" y="4572102"/>
              <a:ext cx="942674" cy="553677"/>
              <a:chOff x="609125" y="1723069"/>
              <a:chExt cx="2205038" cy="1313581"/>
            </a:xfrm>
          </p:grpSpPr>
          <p:grpSp>
            <p:nvGrpSpPr>
              <p:cNvPr id="518" name="Group 517"/>
              <p:cNvGrpSpPr/>
              <p:nvPr/>
            </p:nvGrpSpPr>
            <p:grpSpPr>
              <a:xfrm>
                <a:off x="609125" y="1723069"/>
                <a:ext cx="2079054" cy="1313581"/>
                <a:chOff x="1951037" y="4049747"/>
                <a:chExt cx="2689850" cy="1409630"/>
              </a:xfrm>
            </p:grpSpPr>
            <p:sp>
              <p:nvSpPr>
                <p:cNvPr id="521" name="Rectangle 520"/>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2" name="Right Bracket 52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3" name="Left Bracket 52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19" name="TextBox 518"/>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20" name="Picture 519"/>
              <p:cNvPicPr>
                <a:picLocks noChangeAspect="1"/>
              </p:cNvPicPr>
              <p:nvPr/>
            </p:nvPicPr>
            <p:blipFill>
              <a:blip r:embed="rId5"/>
              <a:stretch>
                <a:fillRect/>
              </a:stretch>
            </p:blipFill>
            <p:spPr>
              <a:xfrm>
                <a:off x="846479" y="2092121"/>
                <a:ext cx="517254" cy="617256"/>
              </a:xfrm>
              <a:prstGeom prst="rect">
                <a:avLst/>
              </a:prstGeom>
            </p:spPr>
          </p:pic>
        </p:grpSp>
        <p:grpSp>
          <p:nvGrpSpPr>
            <p:cNvPr id="524" name="Group 523"/>
            <p:cNvGrpSpPr/>
            <p:nvPr/>
          </p:nvGrpSpPr>
          <p:grpSpPr>
            <a:xfrm>
              <a:off x="4401588" y="4584554"/>
              <a:ext cx="942674" cy="553677"/>
              <a:chOff x="609125" y="1723069"/>
              <a:chExt cx="2205038" cy="1313581"/>
            </a:xfrm>
          </p:grpSpPr>
          <p:grpSp>
            <p:nvGrpSpPr>
              <p:cNvPr id="525" name="Group 524"/>
              <p:cNvGrpSpPr/>
              <p:nvPr/>
            </p:nvGrpSpPr>
            <p:grpSpPr>
              <a:xfrm>
                <a:off x="609125" y="1723069"/>
                <a:ext cx="2079054" cy="1313581"/>
                <a:chOff x="1951037" y="4049747"/>
                <a:chExt cx="2689850" cy="1409630"/>
              </a:xfrm>
            </p:grpSpPr>
            <p:sp>
              <p:nvSpPr>
                <p:cNvPr id="528" name="Rectangle 52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9" name="Right Bracket 52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0" name="Left Bracket 52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26" name="TextBox 525"/>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27" name="Picture 526"/>
              <p:cNvPicPr>
                <a:picLocks noChangeAspect="1"/>
              </p:cNvPicPr>
              <p:nvPr/>
            </p:nvPicPr>
            <p:blipFill>
              <a:blip r:embed="rId5"/>
              <a:stretch>
                <a:fillRect/>
              </a:stretch>
            </p:blipFill>
            <p:spPr>
              <a:xfrm>
                <a:off x="846479" y="2092121"/>
                <a:ext cx="517254" cy="617256"/>
              </a:xfrm>
              <a:prstGeom prst="rect">
                <a:avLst/>
              </a:prstGeom>
            </p:spPr>
          </p:pic>
        </p:grpSp>
      </p:grpSp>
      <p:grpSp>
        <p:nvGrpSpPr>
          <p:cNvPr id="531" name="Group 530"/>
          <p:cNvGrpSpPr/>
          <p:nvPr/>
        </p:nvGrpSpPr>
        <p:grpSpPr>
          <a:xfrm>
            <a:off x="437157" y="3501060"/>
            <a:ext cx="4826233" cy="567993"/>
            <a:chOff x="518029" y="4572102"/>
            <a:chExt cx="4826233" cy="567993"/>
          </a:xfrm>
        </p:grpSpPr>
        <p:grpSp>
          <p:nvGrpSpPr>
            <p:cNvPr id="532" name="Group 531"/>
            <p:cNvGrpSpPr/>
            <p:nvPr/>
          </p:nvGrpSpPr>
          <p:grpSpPr>
            <a:xfrm>
              <a:off x="518029" y="4584554"/>
              <a:ext cx="942674" cy="553677"/>
              <a:chOff x="609125" y="1723069"/>
              <a:chExt cx="2205038" cy="1313581"/>
            </a:xfrm>
          </p:grpSpPr>
          <p:grpSp>
            <p:nvGrpSpPr>
              <p:cNvPr id="554" name="Group 553"/>
              <p:cNvGrpSpPr/>
              <p:nvPr/>
            </p:nvGrpSpPr>
            <p:grpSpPr>
              <a:xfrm>
                <a:off x="609125" y="1723069"/>
                <a:ext cx="2079054" cy="1313581"/>
                <a:chOff x="1951037" y="4049747"/>
                <a:chExt cx="2689850" cy="1409630"/>
              </a:xfrm>
            </p:grpSpPr>
            <p:sp>
              <p:nvSpPr>
                <p:cNvPr id="557" name="Rectangle 55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Right Bracket 55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9" name="Left Bracket 55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55" name="TextBox 55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56" name="Picture 555"/>
              <p:cNvPicPr>
                <a:picLocks noChangeAspect="1"/>
              </p:cNvPicPr>
              <p:nvPr/>
            </p:nvPicPr>
            <p:blipFill>
              <a:blip r:embed="rId5"/>
              <a:stretch>
                <a:fillRect/>
              </a:stretch>
            </p:blipFill>
            <p:spPr>
              <a:xfrm>
                <a:off x="846479" y="2092121"/>
                <a:ext cx="517254" cy="617256"/>
              </a:xfrm>
              <a:prstGeom prst="rect">
                <a:avLst/>
              </a:prstGeom>
            </p:spPr>
          </p:pic>
        </p:grpSp>
        <p:grpSp>
          <p:nvGrpSpPr>
            <p:cNvPr id="533" name="Group 532"/>
            <p:cNvGrpSpPr/>
            <p:nvPr/>
          </p:nvGrpSpPr>
          <p:grpSpPr>
            <a:xfrm>
              <a:off x="1812227" y="4586418"/>
              <a:ext cx="942674" cy="553677"/>
              <a:chOff x="609125" y="1723069"/>
              <a:chExt cx="2205037" cy="1313581"/>
            </a:xfrm>
          </p:grpSpPr>
          <p:grpSp>
            <p:nvGrpSpPr>
              <p:cNvPr id="548" name="Group 547"/>
              <p:cNvGrpSpPr/>
              <p:nvPr/>
            </p:nvGrpSpPr>
            <p:grpSpPr>
              <a:xfrm>
                <a:off x="609125" y="1723069"/>
                <a:ext cx="2079054" cy="1313581"/>
                <a:chOff x="1951037" y="4049747"/>
                <a:chExt cx="2689850" cy="1409630"/>
              </a:xfrm>
            </p:grpSpPr>
            <p:sp>
              <p:nvSpPr>
                <p:cNvPr id="551" name="Rectangle 550"/>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Right Bracket 55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3" name="Left Bracket 55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9" name="TextBox 548"/>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50" name="Picture 549"/>
              <p:cNvPicPr>
                <a:picLocks noChangeAspect="1"/>
              </p:cNvPicPr>
              <p:nvPr/>
            </p:nvPicPr>
            <p:blipFill>
              <a:blip r:embed="rId5"/>
              <a:stretch>
                <a:fillRect/>
              </a:stretch>
            </p:blipFill>
            <p:spPr>
              <a:xfrm>
                <a:off x="846479" y="2092121"/>
                <a:ext cx="517254" cy="617256"/>
              </a:xfrm>
              <a:prstGeom prst="rect">
                <a:avLst/>
              </a:prstGeom>
            </p:spPr>
          </p:pic>
        </p:grpSp>
        <p:grpSp>
          <p:nvGrpSpPr>
            <p:cNvPr id="534" name="Group 533"/>
            <p:cNvGrpSpPr/>
            <p:nvPr/>
          </p:nvGrpSpPr>
          <p:grpSpPr>
            <a:xfrm>
              <a:off x="3150981" y="4572102"/>
              <a:ext cx="942674" cy="553677"/>
              <a:chOff x="609125" y="1723069"/>
              <a:chExt cx="2205038" cy="1313581"/>
            </a:xfrm>
          </p:grpSpPr>
          <p:grpSp>
            <p:nvGrpSpPr>
              <p:cNvPr id="542" name="Group 541"/>
              <p:cNvGrpSpPr/>
              <p:nvPr/>
            </p:nvGrpSpPr>
            <p:grpSpPr>
              <a:xfrm>
                <a:off x="609125" y="1723069"/>
                <a:ext cx="2079054" cy="1313581"/>
                <a:chOff x="1951037" y="4049747"/>
                <a:chExt cx="2689850" cy="1409630"/>
              </a:xfrm>
            </p:grpSpPr>
            <p:sp>
              <p:nvSpPr>
                <p:cNvPr id="545" name="Rectangle 544"/>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Right Bracket 5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7" name="Left Bracket 5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3" name="TextBox 542"/>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44" name="Picture 543"/>
              <p:cNvPicPr>
                <a:picLocks noChangeAspect="1"/>
              </p:cNvPicPr>
              <p:nvPr/>
            </p:nvPicPr>
            <p:blipFill>
              <a:blip r:embed="rId5"/>
              <a:stretch>
                <a:fillRect/>
              </a:stretch>
            </p:blipFill>
            <p:spPr>
              <a:xfrm>
                <a:off x="846479" y="2092121"/>
                <a:ext cx="517254" cy="617256"/>
              </a:xfrm>
              <a:prstGeom prst="rect">
                <a:avLst/>
              </a:prstGeom>
            </p:spPr>
          </p:pic>
        </p:grpSp>
        <p:grpSp>
          <p:nvGrpSpPr>
            <p:cNvPr id="535" name="Group 534"/>
            <p:cNvGrpSpPr/>
            <p:nvPr/>
          </p:nvGrpSpPr>
          <p:grpSpPr>
            <a:xfrm>
              <a:off x="4401588" y="4584554"/>
              <a:ext cx="942674" cy="553677"/>
              <a:chOff x="609125" y="1723069"/>
              <a:chExt cx="2205038" cy="1313581"/>
            </a:xfrm>
          </p:grpSpPr>
          <p:grpSp>
            <p:nvGrpSpPr>
              <p:cNvPr id="536" name="Group 535"/>
              <p:cNvGrpSpPr/>
              <p:nvPr/>
            </p:nvGrpSpPr>
            <p:grpSpPr>
              <a:xfrm>
                <a:off x="609125" y="1723069"/>
                <a:ext cx="2079054" cy="1313581"/>
                <a:chOff x="1951037" y="4049747"/>
                <a:chExt cx="2689850" cy="1409630"/>
              </a:xfrm>
            </p:grpSpPr>
            <p:sp>
              <p:nvSpPr>
                <p:cNvPr id="539" name="Rectangle 538"/>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0" name="Right Bracket 53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1" name="Left Bracket 54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7" name="TextBox 536"/>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38" name="Picture 537"/>
              <p:cNvPicPr>
                <a:picLocks noChangeAspect="1"/>
              </p:cNvPicPr>
              <p:nvPr/>
            </p:nvPicPr>
            <p:blipFill>
              <a:blip r:embed="rId5"/>
              <a:stretch>
                <a:fillRect/>
              </a:stretch>
            </p:blipFill>
            <p:spPr>
              <a:xfrm>
                <a:off x="846479" y="2092121"/>
                <a:ext cx="517254" cy="617256"/>
              </a:xfrm>
              <a:prstGeom prst="rect">
                <a:avLst/>
              </a:prstGeom>
            </p:spPr>
          </p:pic>
        </p:grpSp>
      </p:grpSp>
      <p:grpSp>
        <p:nvGrpSpPr>
          <p:cNvPr id="560" name="Group 559"/>
          <p:cNvGrpSpPr/>
          <p:nvPr/>
        </p:nvGrpSpPr>
        <p:grpSpPr>
          <a:xfrm>
            <a:off x="450271" y="2659062"/>
            <a:ext cx="4826233" cy="567993"/>
            <a:chOff x="518029" y="4572102"/>
            <a:chExt cx="4826233" cy="567993"/>
          </a:xfrm>
        </p:grpSpPr>
        <p:grpSp>
          <p:nvGrpSpPr>
            <p:cNvPr id="561" name="Group 560"/>
            <p:cNvGrpSpPr/>
            <p:nvPr/>
          </p:nvGrpSpPr>
          <p:grpSpPr>
            <a:xfrm>
              <a:off x="518029" y="4584554"/>
              <a:ext cx="942674" cy="553677"/>
              <a:chOff x="609125" y="1723069"/>
              <a:chExt cx="2205038" cy="1313581"/>
            </a:xfrm>
          </p:grpSpPr>
          <p:grpSp>
            <p:nvGrpSpPr>
              <p:cNvPr id="583" name="Group 582"/>
              <p:cNvGrpSpPr/>
              <p:nvPr/>
            </p:nvGrpSpPr>
            <p:grpSpPr>
              <a:xfrm>
                <a:off x="609125" y="1723069"/>
                <a:ext cx="2079054" cy="1313581"/>
                <a:chOff x="1951037" y="4049747"/>
                <a:chExt cx="2689850" cy="1409630"/>
              </a:xfrm>
            </p:grpSpPr>
            <p:sp>
              <p:nvSpPr>
                <p:cNvPr id="586" name="Rectangle 585"/>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7" name="Right Bracket 5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8" name="Left Bracket 5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84" name="TextBox 583"/>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85" name="Picture 584"/>
              <p:cNvPicPr>
                <a:picLocks noChangeAspect="1"/>
              </p:cNvPicPr>
              <p:nvPr/>
            </p:nvPicPr>
            <p:blipFill>
              <a:blip r:embed="rId5"/>
              <a:stretch>
                <a:fillRect/>
              </a:stretch>
            </p:blipFill>
            <p:spPr>
              <a:xfrm>
                <a:off x="846479" y="2092121"/>
                <a:ext cx="517254" cy="617256"/>
              </a:xfrm>
              <a:prstGeom prst="rect">
                <a:avLst/>
              </a:prstGeom>
            </p:spPr>
          </p:pic>
        </p:grpSp>
        <p:grpSp>
          <p:nvGrpSpPr>
            <p:cNvPr id="562" name="Group 561"/>
            <p:cNvGrpSpPr/>
            <p:nvPr/>
          </p:nvGrpSpPr>
          <p:grpSpPr>
            <a:xfrm>
              <a:off x="1812227" y="4586418"/>
              <a:ext cx="942674" cy="553677"/>
              <a:chOff x="609125" y="1723069"/>
              <a:chExt cx="2205037" cy="1313581"/>
            </a:xfrm>
          </p:grpSpPr>
          <p:grpSp>
            <p:nvGrpSpPr>
              <p:cNvPr id="577" name="Group 576"/>
              <p:cNvGrpSpPr/>
              <p:nvPr/>
            </p:nvGrpSpPr>
            <p:grpSpPr>
              <a:xfrm>
                <a:off x="609125" y="1723069"/>
                <a:ext cx="2079054" cy="1313581"/>
                <a:chOff x="1951037" y="4049747"/>
                <a:chExt cx="2689850" cy="1409630"/>
              </a:xfrm>
            </p:grpSpPr>
            <p:sp>
              <p:nvSpPr>
                <p:cNvPr id="580" name="Rectangle 579"/>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1" name="Right Bracket 58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2" name="Left Bracket 58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78" name="TextBox 577"/>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79" name="Picture 578"/>
              <p:cNvPicPr>
                <a:picLocks noChangeAspect="1"/>
              </p:cNvPicPr>
              <p:nvPr/>
            </p:nvPicPr>
            <p:blipFill>
              <a:blip r:embed="rId5"/>
              <a:stretch>
                <a:fillRect/>
              </a:stretch>
            </p:blipFill>
            <p:spPr>
              <a:xfrm>
                <a:off x="846479" y="2092121"/>
                <a:ext cx="517254" cy="617256"/>
              </a:xfrm>
              <a:prstGeom prst="rect">
                <a:avLst/>
              </a:prstGeom>
            </p:spPr>
          </p:pic>
        </p:grpSp>
        <p:grpSp>
          <p:nvGrpSpPr>
            <p:cNvPr id="563" name="Group 562"/>
            <p:cNvGrpSpPr/>
            <p:nvPr/>
          </p:nvGrpSpPr>
          <p:grpSpPr>
            <a:xfrm>
              <a:off x="3150981" y="4572102"/>
              <a:ext cx="942674" cy="553677"/>
              <a:chOff x="609125" y="1723069"/>
              <a:chExt cx="2205038" cy="1313581"/>
            </a:xfrm>
          </p:grpSpPr>
          <p:grpSp>
            <p:nvGrpSpPr>
              <p:cNvPr id="571" name="Group 570"/>
              <p:cNvGrpSpPr/>
              <p:nvPr/>
            </p:nvGrpSpPr>
            <p:grpSpPr>
              <a:xfrm>
                <a:off x="609125" y="1723069"/>
                <a:ext cx="2079054" cy="1313581"/>
                <a:chOff x="1951037" y="4049747"/>
                <a:chExt cx="2689850" cy="1409630"/>
              </a:xfrm>
            </p:grpSpPr>
            <p:sp>
              <p:nvSpPr>
                <p:cNvPr id="574" name="Rectangle 57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5" name="Right Bracket 57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6" name="Left Bracket 57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72" name="TextBox 571"/>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73" name="Picture 572"/>
              <p:cNvPicPr>
                <a:picLocks noChangeAspect="1"/>
              </p:cNvPicPr>
              <p:nvPr/>
            </p:nvPicPr>
            <p:blipFill>
              <a:blip r:embed="rId5"/>
              <a:stretch>
                <a:fillRect/>
              </a:stretch>
            </p:blipFill>
            <p:spPr>
              <a:xfrm>
                <a:off x="846479" y="2092121"/>
                <a:ext cx="517254" cy="617256"/>
              </a:xfrm>
              <a:prstGeom prst="rect">
                <a:avLst/>
              </a:prstGeom>
            </p:spPr>
          </p:pic>
        </p:grpSp>
        <p:grpSp>
          <p:nvGrpSpPr>
            <p:cNvPr id="564" name="Group 563"/>
            <p:cNvGrpSpPr/>
            <p:nvPr/>
          </p:nvGrpSpPr>
          <p:grpSpPr>
            <a:xfrm>
              <a:off x="4401588" y="4584554"/>
              <a:ext cx="942674" cy="553677"/>
              <a:chOff x="609125" y="1723069"/>
              <a:chExt cx="2205038" cy="1313581"/>
            </a:xfrm>
          </p:grpSpPr>
          <p:grpSp>
            <p:nvGrpSpPr>
              <p:cNvPr id="565" name="Group 564"/>
              <p:cNvGrpSpPr/>
              <p:nvPr/>
            </p:nvGrpSpPr>
            <p:grpSpPr>
              <a:xfrm>
                <a:off x="609125" y="1723069"/>
                <a:ext cx="2079054" cy="1313581"/>
                <a:chOff x="1951037" y="4049747"/>
                <a:chExt cx="2689850" cy="1409630"/>
              </a:xfrm>
            </p:grpSpPr>
            <p:sp>
              <p:nvSpPr>
                <p:cNvPr id="568" name="Rectangle 56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9" name="Right Bracket 56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0" name="Left Bracket 56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66" name="TextBox 565"/>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67" name="Picture 566"/>
              <p:cNvPicPr>
                <a:picLocks noChangeAspect="1"/>
              </p:cNvPicPr>
              <p:nvPr/>
            </p:nvPicPr>
            <p:blipFill>
              <a:blip r:embed="rId5"/>
              <a:stretch>
                <a:fillRect/>
              </a:stretch>
            </p:blipFill>
            <p:spPr>
              <a:xfrm>
                <a:off x="846479" y="2092121"/>
                <a:ext cx="517254" cy="617256"/>
              </a:xfrm>
              <a:prstGeom prst="rect">
                <a:avLst/>
              </a:prstGeom>
            </p:spPr>
          </p:pic>
        </p:grpSp>
      </p:grpSp>
      <p:grpSp>
        <p:nvGrpSpPr>
          <p:cNvPr id="589" name="Group 588"/>
          <p:cNvGrpSpPr/>
          <p:nvPr/>
        </p:nvGrpSpPr>
        <p:grpSpPr>
          <a:xfrm>
            <a:off x="427037" y="5175923"/>
            <a:ext cx="4826233" cy="567993"/>
            <a:chOff x="518029" y="4572102"/>
            <a:chExt cx="4826233" cy="567993"/>
          </a:xfrm>
        </p:grpSpPr>
        <p:grpSp>
          <p:nvGrpSpPr>
            <p:cNvPr id="590" name="Group 589"/>
            <p:cNvGrpSpPr/>
            <p:nvPr/>
          </p:nvGrpSpPr>
          <p:grpSpPr>
            <a:xfrm>
              <a:off x="518029" y="4584554"/>
              <a:ext cx="942674" cy="553677"/>
              <a:chOff x="609125" y="1723069"/>
              <a:chExt cx="2205038" cy="1313581"/>
            </a:xfrm>
          </p:grpSpPr>
          <p:grpSp>
            <p:nvGrpSpPr>
              <p:cNvPr id="612" name="Group 611"/>
              <p:cNvGrpSpPr/>
              <p:nvPr/>
            </p:nvGrpSpPr>
            <p:grpSpPr>
              <a:xfrm>
                <a:off x="609125" y="1723069"/>
                <a:ext cx="2079054" cy="1313581"/>
                <a:chOff x="1951037" y="4049747"/>
                <a:chExt cx="2689850" cy="1409630"/>
              </a:xfrm>
            </p:grpSpPr>
            <p:sp>
              <p:nvSpPr>
                <p:cNvPr id="615" name="Rectangle 614"/>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Right Bracket 6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7" name="Left Bracket 6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13" name="TextBox 612"/>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614" name="Picture 613"/>
              <p:cNvPicPr>
                <a:picLocks noChangeAspect="1"/>
              </p:cNvPicPr>
              <p:nvPr/>
            </p:nvPicPr>
            <p:blipFill>
              <a:blip r:embed="rId5"/>
              <a:stretch>
                <a:fillRect/>
              </a:stretch>
            </p:blipFill>
            <p:spPr>
              <a:xfrm>
                <a:off x="846479" y="2092121"/>
                <a:ext cx="517254" cy="617256"/>
              </a:xfrm>
              <a:prstGeom prst="rect">
                <a:avLst/>
              </a:prstGeom>
            </p:spPr>
          </p:pic>
        </p:grpSp>
        <p:grpSp>
          <p:nvGrpSpPr>
            <p:cNvPr id="591" name="Group 590"/>
            <p:cNvGrpSpPr/>
            <p:nvPr/>
          </p:nvGrpSpPr>
          <p:grpSpPr>
            <a:xfrm>
              <a:off x="1812227" y="4586418"/>
              <a:ext cx="942674" cy="553677"/>
              <a:chOff x="609125" y="1723069"/>
              <a:chExt cx="2205037" cy="1313581"/>
            </a:xfrm>
          </p:grpSpPr>
          <p:grpSp>
            <p:nvGrpSpPr>
              <p:cNvPr id="606" name="Group 605"/>
              <p:cNvGrpSpPr/>
              <p:nvPr/>
            </p:nvGrpSpPr>
            <p:grpSpPr>
              <a:xfrm>
                <a:off x="609125" y="1723069"/>
                <a:ext cx="2079054" cy="1313581"/>
                <a:chOff x="1951037" y="4049747"/>
                <a:chExt cx="2689850" cy="1409630"/>
              </a:xfrm>
            </p:grpSpPr>
            <p:sp>
              <p:nvSpPr>
                <p:cNvPr id="609" name="Rectangle 608"/>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0" name="Right Bracket 6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1" name="Left Bracket 6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07" name="TextBox 606"/>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08" name="Picture 607"/>
              <p:cNvPicPr>
                <a:picLocks noChangeAspect="1"/>
              </p:cNvPicPr>
              <p:nvPr/>
            </p:nvPicPr>
            <p:blipFill>
              <a:blip r:embed="rId5"/>
              <a:stretch>
                <a:fillRect/>
              </a:stretch>
            </p:blipFill>
            <p:spPr>
              <a:xfrm>
                <a:off x="846479" y="2092121"/>
                <a:ext cx="517254" cy="617256"/>
              </a:xfrm>
              <a:prstGeom prst="rect">
                <a:avLst/>
              </a:prstGeom>
            </p:spPr>
          </p:pic>
        </p:grpSp>
        <p:grpSp>
          <p:nvGrpSpPr>
            <p:cNvPr id="592" name="Group 591"/>
            <p:cNvGrpSpPr/>
            <p:nvPr/>
          </p:nvGrpSpPr>
          <p:grpSpPr>
            <a:xfrm>
              <a:off x="3150981" y="4572102"/>
              <a:ext cx="942674" cy="553677"/>
              <a:chOff x="609125" y="1723069"/>
              <a:chExt cx="2205038" cy="1313581"/>
            </a:xfrm>
          </p:grpSpPr>
          <p:grpSp>
            <p:nvGrpSpPr>
              <p:cNvPr id="600" name="Group 599"/>
              <p:cNvGrpSpPr/>
              <p:nvPr/>
            </p:nvGrpSpPr>
            <p:grpSpPr>
              <a:xfrm>
                <a:off x="609125" y="1723069"/>
                <a:ext cx="2079054" cy="1313581"/>
                <a:chOff x="1951037" y="4049747"/>
                <a:chExt cx="2689850" cy="1409630"/>
              </a:xfrm>
            </p:grpSpPr>
            <p:sp>
              <p:nvSpPr>
                <p:cNvPr id="603" name="Rectangle 602"/>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Right Bracket 60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5" name="Left Bracket 60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01" name="TextBox 600"/>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02" name="Picture 601"/>
              <p:cNvPicPr>
                <a:picLocks noChangeAspect="1"/>
              </p:cNvPicPr>
              <p:nvPr/>
            </p:nvPicPr>
            <p:blipFill>
              <a:blip r:embed="rId5"/>
              <a:stretch>
                <a:fillRect/>
              </a:stretch>
            </p:blipFill>
            <p:spPr>
              <a:xfrm>
                <a:off x="846479" y="2092121"/>
                <a:ext cx="517254" cy="617256"/>
              </a:xfrm>
              <a:prstGeom prst="rect">
                <a:avLst/>
              </a:prstGeom>
            </p:spPr>
          </p:pic>
        </p:grpSp>
        <p:grpSp>
          <p:nvGrpSpPr>
            <p:cNvPr id="593" name="Group 592"/>
            <p:cNvGrpSpPr/>
            <p:nvPr/>
          </p:nvGrpSpPr>
          <p:grpSpPr>
            <a:xfrm>
              <a:off x="4401588" y="4584554"/>
              <a:ext cx="942674" cy="553677"/>
              <a:chOff x="609125" y="1723069"/>
              <a:chExt cx="2205038" cy="1313581"/>
            </a:xfrm>
          </p:grpSpPr>
          <p:grpSp>
            <p:nvGrpSpPr>
              <p:cNvPr id="594" name="Group 593"/>
              <p:cNvGrpSpPr/>
              <p:nvPr/>
            </p:nvGrpSpPr>
            <p:grpSpPr>
              <a:xfrm>
                <a:off x="609125" y="1723069"/>
                <a:ext cx="2079054" cy="1313581"/>
                <a:chOff x="1951037" y="4049747"/>
                <a:chExt cx="2689850" cy="1409630"/>
              </a:xfrm>
            </p:grpSpPr>
            <p:sp>
              <p:nvSpPr>
                <p:cNvPr id="597" name="Rectangle 59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8" name="Right Bracket 59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9" name="Left Bracket 59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95" name="TextBox 59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96" name="Picture 595"/>
              <p:cNvPicPr>
                <a:picLocks noChangeAspect="1"/>
              </p:cNvPicPr>
              <p:nvPr/>
            </p:nvPicPr>
            <p:blipFill>
              <a:blip r:embed="rId5"/>
              <a:stretch>
                <a:fillRect/>
              </a:stretch>
            </p:blipFill>
            <p:spPr>
              <a:xfrm>
                <a:off x="846479" y="2092121"/>
                <a:ext cx="517254" cy="617256"/>
              </a:xfrm>
              <a:prstGeom prst="rect">
                <a:avLst/>
              </a:prstGeom>
            </p:spPr>
          </p:pic>
        </p:grpSp>
      </p:grpSp>
      <p:grpSp>
        <p:nvGrpSpPr>
          <p:cNvPr id="618" name="Group 617"/>
          <p:cNvGrpSpPr/>
          <p:nvPr/>
        </p:nvGrpSpPr>
        <p:grpSpPr>
          <a:xfrm>
            <a:off x="427037" y="5990134"/>
            <a:ext cx="4826233" cy="567993"/>
            <a:chOff x="518029" y="4572102"/>
            <a:chExt cx="4826233" cy="567993"/>
          </a:xfrm>
        </p:grpSpPr>
        <p:grpSp>
          <p:nvGrpSpPr>
            <p:cNvPr id="619" name="Group 618"/>
            <p:cNvGrpSpPr/>
            <p:nvPr/>
          </p:nvGrpSpPr>
          <p:grpSpPr>
            <a:xfrm>
              <a:off x="518029" y="4584554"/>
              <a:ext cx="942674" cy="553677"/>
              <a:chOff x="609125" y="1723069"/>
              <a:chExt cx="2205038" cy="1313581"/>
            </a:xfrm>
          </p:grpSpPr>
          <p:grpSp>
            <p:nvGrpSpPr>
              <p:cNvPr id="641" name="Group 640"/>
              <p:cNvGrpSpPr/>
              <p:nvPr/>
            </p:nvGrpSpPr>
            <p:grpSpPr>
              <a:xfrm>
                <a:off x="609125" y="1723069"/>
                <a:ext cx="2079054" cy="1313581"/>
                <a:chOff x="1951037" y="4049747"/>
                <a:chExt cx="2689850" cy="1409630"/>
              </a:xfrm>
            </p:grpSpPr>
            <p:sp>
              <p:nvSpPr>
                <p:cNvPr id="644" name="Rectangle 64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5" name="Right Bracket 64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6" name="Left Bracket 64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42" name="TextBox 641"/>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643" name="Picture 642"/>
              <p:cNvPicPr>
                <a:picLocks noChangeAspect="1"/>
              </p:cNvPicPr>
              <p:nvPr/>
            </p:nvPicPr>
            <p:blipFill>
              <a:blip r:embed="rId5"/>
              <a:stretch>
                <a:fillRect/>
              </a:stretch>
            </p:blipFill>
            <p:spPr>
              <a:xfrm>
                <a:off x="846479" y="2092121"/>
                <a:ext cx="517254" cy="617256"/>
              </a:xfrm>
              <a:prstGeom prst="rect">
                <a:avLst/>
              </a:prstGeom>
            </p:spPr>
          </p:pic>
        </p:grpSp>
        <p:grpSp>
          <p:nvGrpSpPr>
            <p:cNvPr id="620" name="Group 619"/>
            <p:cNvGrpSpPr/>
            <p:nvPr/>
          </p:nvGrpSpPr>
          <p:grpSpPr>
            <a:xfrm>
              <a:off x="1812227" y="4586418"/>
              <a:ext cx="942674" cy="553677"/>
              <a:chOff x="609125" y="1723069"/>
              <a:chExt cx="2205037" cy="1313581"/>
            </a:xfrm>
          </p:grpSpPr>
          <p:grpSp>
            <p:nvGrpSpPr>
              <p:cNvPr id="635" name="Group 634"/>
              <p:cNvGrpSpPr/>
              <p:nvPr/>
            </p:nvGrpSpPr>
            <p:grpSpPr>
              <a:xfrm>
                <a:off x="609125" y="1723069"/>
                <a:ext cx="2079054" cy="1313581"/>
                <a:chOff x="1951037" y="4049747"/>
                <a:chExt cx="2689850" cy="1409630"/>
              </a:xfrm>
            </p:grpSpPr>
            <p:sp>
              <p:nvSpPr>
                <p:cNvPr id="638" name="Rectangle 63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9" name="Right Bracket 63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0" name="Left Bracket 63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6" name="TextBox 635"/>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37" name="Picture 636"/>
              <p:cNvPicPr>
                <a:picLocks noChangeAspect="1"/>
              </p:cNvPicPr>
              <p:nvPr/>
            </p:nvPicPr>
            <p:blipFill>
              <a:blip r:embed="rId5"/>
              <a:stretch>
                <a:fillRect/>
              </a:stretch>
            </p:blipFill>
            <p:spPr>
              <a:xfrm>
                <a:off x="846479" y="2092121"/>
                <a:ext cx="517254" cy="617256"/>
              </a:xfrm>
              <a:prstGeom prst="rect">
                <a:avLst/>
              </a:prstGeom>
            </p:spPr>
          </p:pic>
        </p:grpSp>
        <p:grpSp>
          <p:nvGrpSpPr>
            <p:cNvPr id="621" name="Group 620"/>
            <p:cNvGrpSpPr/>
            <p:nvPr/>
          </p:nvGrpSpPr>
          <p:grpSpPr>
            <a:xfrm>
              <a:off x="3150981" y="4572102"/>
              <a:ext cx="942674" cy="553677"/>
              <a:chOff x="609125" y="1723069"/>
              <a:chExt cx="2205038" cy="1313581"/>
            </a:xfrm>
          </p:grpSpPr>
          <p:grpSp>
            <p:nvGrpSpPr>
              <p:cNvPr id="629" name="Group 628"/>
              <p:cNvGrpSpPr/>
              <p:nvPr/>
            </p:nvGrpSpPr>
            <p:grpSpPr>
              <a:xfrm>
                <a:off x="609125" y="1723069"/>
                <a:ext cx="2079054" cy="1313581"/>
                <a:chOff x="1951037" y="4049747"/>
                <a:chExt cx="2689850" cy="1409630"/>
              </a:xfrm>
            </p:grpSpPr>
            <p:sp>
              <p:nvSpPr>
                <p:cNvPr id="632" name="Rectangle 631"/>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3" name="Right Bracket 63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4" name="Left Bracket 63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0" name="TextBox 629"/>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31" name="Picture 630"/>
              <p:cNvPicPr>
                <a:picLocks noChangeAspect="1"/>
              </p:cNvPicPr>
              <p:nvPr/>
            </p:nvPicPr>
            <p:blipFill>
              <a:blip r:embed="rId5"/>
              <a:stretch>
                <a:fillRect/>
              </a:stretch>
            </p:blipFill>
            <p:spPr>
              <a:xfrm>
                <a:off x="846479" y="2092121"/>
                <a:ext cx="517254" cy="617256"/>
              </a:xfrm>
              <a:prstGeom prst="rect">
                <a:avLst/>
              </a:prstGeom>
            </p:spPr>
          </p:pic>
        </p:grpSp>
        <p:grpSp>
          <p:nvGrpSpPr>
            <p:cNvPr id="622" name="Group 621"/>
            <p:cNvGrpSpPr/>
            <p:nvPr/>
          </p:nvGrpSpPr>
          <p:grpSpPr>
            <a:xfrm>
              <a:off x="4401588" y="4584554"/>
              <a:ext cx="942674" cy="553677"/>
              <a:chOff x="609125" y="1723069"/>
              <a:chExt cx="2205038" cy="1313581"/>
            </a:xfrm>
          </p:grpSpPr>
          <p:grpSp>
            <p:nvGrpSpPr>
              <p:cNvPr id="623" name="Group 622"/>
              <p:cNvGrpSpPr/>
              <p:nvPr/>
            </p:nvGrpSpPr>
            <p:grpSpPr>
              <a:xfrm>
                <a:off x="609125" y="1723069"/>
                <a:ext cx="2079054" cy="1313581"/>
                <a:chOff x="1951037" y="4049747"/>
                <a:chExt cx="2689850" cy="1409630"/>
              </a:xfrm>
            </p:grpSpPr>
            <p:sp>
              <p:nvSpPr>
                <p:cNvPr id="626" name="Rectangle 625"/>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7" name="Right Bracket 62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8" name="Left Bracket 62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24" name="TextBox 623"/>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25" name="Picture 624"/>
              <p:cNvPicPr>
                <a:picLocks noChangeAspect="1"/>
              </p:cNvPicPr>
              <p:nvPr/>
            </p:nvPicPr>
            <p:blipFill>
              <a:blip r:embed="rId5"/>
              <a:stretch>
                <a:fillRect/>
              </a:stretch>
            </p:blipFill>
            <p:spPr>
              <a:xfrm>
                <a:off x="846479" y="2092121"/>
                <a:ext cx="517254" cy="617256"/>
              </a:xfrm>
              <a:prstGeom prst="rect">
                <a:avLst/>
              </a:prstGeom>
            </p:spPr>
          </p:pic>
        </p:grpSp>
      </p:grpSp>
      <p:grpSp>
        <p:nvGrpSpPr>
          <p:cNvPr id="647" name="Group 646"/>
          <p:cNvGrpSpPr/>
          <p:nvPr/>
        </p:nvGrpSpPr>
        <p:grpSpPr>
          <a:xfrm>
            <a:off x="7101870" y="3499652"/>
            <a:ext cx="4749960" cy="537768"/>
            <a:chOff x="7065344" y="2888991"/>
            <a:chExt cx="4749960" cy="537768"/>
          </a:xfrm>
        </p:grpSpPr>
        <p:grpSp>
          <p:nvGrpSpPr>
            <p:cNvPr id="648" name="Group 647"/>
            <p:cNvGrpSpPr/>
            <p:nvPr/>
          </p:nvGrpSpPr>
          <p:grpSpPr>
            <a:xfrm>
              <a:off x="7065344" y="2904253"/>
              <a:ext cx="842836" cy="522506"/>
              <a:chOff x="1951037" y="4049747"/>
              <a:chExt cx="2689850" cy="1409630"/>
            </a:xfrm>
          </p:grpSpPr>
          <p:sp>
            <p:nvSpPr>
              <p:cNvPr id="664" name="Rectangle 66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5" name="Right Bracket 66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6" name="Left Bracket 66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67" name="Picture 6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49" name="Group 648"/>
            <p:cNvGrpSpPr/>
            <p:nvPr/>
          </p:nvGrpSpPr>
          <p:grpSpPr>
            <a:xfrm>
              <a:off x="10972468" y="2904253"/>
              <a:ext cx="842836" cy="522506"/>
              <a:chOff x="1951037" y="4049747"/>
              <a:chExt cx="2689850" cy="1409630"/>
            </a:xfrm>
          </p:grpSpPr>
          <p:sp>
            <p:nvSpPr>
              <p:cNvPr id="660" name="Rectangle 65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1" name="Right Bracket 66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2" name="Left Bracket 66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63" name="Picture 6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50" name="Group 649"/>
            <p:cNvGrpSpPr/>
            <p:nvPr/>
          </p:nvGrpSpPr>
          <p:grpSpPr>
            <a:xfrm>
              <a:off x="8332547" y="2888991"/>
              <a:ext cx="842836" cy="522506"/>
              <a:chOff x="1951037" y="4049747"/>
              <a:chExt cx="2689850" cy="1409630"/>
            </a:xfrm>
          </p:grpSpPr>
          <p:sp>
            <p:nvSpPr>
              <p:cNvPr id="656" name="Rectangle 65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7" name="Right Bracket 65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8" name="Left Bracket 65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59" name="Picture 6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51" name="Group 650"/>
            <p:cNvGrpSpPr/>
            <p:nvPr/>
          </p:nvGrpSpPr>
          <p:grpSpPr>
            <a:xfrm>
              <a:off x="9642506" y="2904253"/>
              <a:ext cx="842836" cy="522506"/>
              <a:chOff x="1951037" y="4049747"/>
              <a:chExt cx="2689850" cy="1409630"/>
            </a:xfrm>
          </p:grpSpPr>
          <p:sp>
            <p:nvSpPr>
              <p:cNvPr id="652" name="Rectangle 65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3" name="Right Bracket 65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4" name="Left Bracket 65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55" name="Picture 6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668" name="Group 667"/>
          <p:cNvGrpSpPr/>
          <p:nvPr/>
        </p:nvGrpSpPr>
        <p:grpSpPr>
          <a:xfrm>
            <a:off x="7115790" y="4324372"/>
            <a:ext cx="4749960" cy="537768"/>
            <a:chOff x="7065344" y="2888991"/>
            <a:chExt cx="4749960" cy="537768"/>
          </a:xfrm>
        </p:grpSpPr>
        <p:grpSp>
          <p:nvGrpSpPr>
            <p:cNvPr id="669" name="Group 668"/>
            <p:cNvGrpSpPr/>
            <p:nvPr/>
          </p:nvGrpSpPr>
          <p:grpSpPr>
            <a:xfrm>
              <a:off x="7065344" y="2904253"/>
              <a:ext cx="842836" cy="522506"/>
              <a:chOff x="1951037" y="4049747"/>
              <a:chExt cx="2689850" cy="1409630"/>
            </a:xfrm>
          </p:grpSpPr>
          <p:sp>
            <p:nvSpPr>
              <p:cNvPr id="685" name="Rectangle 68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6" name="Right Bracket 68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7" name="Left Bracket 68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8" name="Picture 6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0" name="Group 669"/>
            <p:cNvGrpSpPr/>
            <p:nvPr/>
          </p:nvGrpSpPr>
          <p:grpSpPr>
            <a:xfrm>
              <a:off x="10972468" y="2904253"/>
              <a:ext cx="842836" cy="522506"/>
              <a:chOff x="1951037" y="4049747"/>
              <a:chExt cx="2689850" cy="1409630"/>
            </a:xfrm>
          </p:grpSpPr>
          <p:sp>
            <p:nvSpPr>
              <p:cNvPr id="681" name="Rectangle 68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2" name="Right Bracket 68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3" name="Left Bracket 68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4" name="Picture 6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1" name="Group 670"/>
            <p:cNvGrpSpPr/>
            <p:nvPr/>
          </p:nvGrpSpPr>
          <p:grpSpPr>
            <a:xfrm>
              <a:off x="8332547" y="2888991"/>
              <a:ext cx="842836" cy="522506"/>
              <a:chOff x="1951037" y="4049747"/>
              <a:chExt cx="2689850" cy="1409630"/>
            </a:xfrm>
          </p:grpSpPr>
          <p:sp>
            <p:nvSpPr>
              <p:cNvPr id="677" name="Rectangle 67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8" name="Right Bracket 67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9" name="Left Bracket 67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0" name="Picture 6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2" name="Group 671"/>
            <p:cNvGrpSpPr/>
            <p:nvPr/>
          </p:nvGrpSpPr>
          <p:grpSpPr>
            <a:xfrm>
              <a:off x="9642506" y="2904253"/>
              <a:ext cx="842836" cy="522506"/>
              <a:chOff x="1951037" y="4049747"/>
              <a:chExt cx="2689850" cy="1409630"/>
            </a:xfrm>
          </p:grpSpPr>
          <p:sp>
            <p:nvSpPr>
              <p:cNvPr id="673" name="Rectangle 67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4" name="Right Bracket 67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5" name="Left Bracket 67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76" name="Picture 6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689" name="Group 688"/>
          <p:cNvGrpSpPr/>
          <p:nvPr/>
        </p:nvGrpSpPr>
        <p:grpSpPr>
          <a:xfrm>
            <a:off x="7115790" y="5164578"/>
            <a:ext cx="4749960" cy="537768"/>
            <a:chOff x="7065344" y="2888991"/>
            <a:chExt cx="4749960" cy="537768"/>
          </a:xfrm>
        </p:grpSpPr>
        <p:grpSp>
          <p:nvGrpSpPr>
            <p:cNvPr id="690" name="Group 689"/>
            <p:cNvGrpSpPr/>
            <p:nvPr/>
          </p:nvGrpSpPr>
          <p:grpSpPr>
            <a:xfrm>
              <a:off x="7065344" y="2904253"/>
              <a:ext cx="842836" cy="522506"/>
              <a:chOff x="1951037" y="4049747"/>
              <a:chExt cx="2689850" cy="1409630"/>
            </a:xfrm>
          </p:grpSpPr>
          <p:sp>
            <p:nvSpPr>
              <p:cNvPr id="706" name="Rectangle 70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7" name="Right Bracket 70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8" name="Left Bracket 70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9" name="Picture 7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1" name="Group 690"/>
            <p:cNvGrpSpPr/>
            <p:nvPr/>
          </p:nvGrpSpPr>
          <p:grpSpPr>
            <a:xfrm>
              <a:off x="10972468" y="2904253"/>
              <a:ext cx="842836" cy="522506"/>
              <a:chOff x="1951037" y="4049747"/>
              <a:chExt cx="2689850" cy="1409630"/>
            </a:xfrm>
          </p:grpSpPr>
          <p:sp>
            <p:nvSpPr>
              <p:cNvPr id="702" name="Rectangle 70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3" name="Right Bracket 70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4" name="Left Bracket 70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5" name="Picture 7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2" name="Group 691"/>
            <p:cNvGrpSpPr/>
            <p:nvPr/>
          </p:nvGrpSpPr>
          <p:grpSpPr>
            <a:xfrm>
              <a:off x="8332547" y="2888991"/>
              <a:ext cx="842836" cy="522506"/>
              <a:chOff x="1951037" y="4049747"/>
              <a:chExt cx="2689850" cy="1409630"/>
            </a:xfrm>
          </p:grpSpPr>
          <p:sp>
            <p:nvSpPr>
              <p:cNvPr id="698" name="Rectangle 69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9" name="Right Bracket 69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0" name="Left Bracket 69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1" name="Picture 7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3" name="Group 692"/>
            <p:cNvGrpSpPr/>
            <p:nvPr/>
          </p:nvGrpSpPr>
          <p:grpSpPr>
            <a:xfrm>
              <a:off x="9642506" y="2904253"/>
              <a:ext cx="842836" cy="522506"/>
              <a:chOff x="1951037" y="4049747"/>
              <a:chExt cx="2689850" cy="1409630"/>
            </a:xfrm>
          </p:grpSpPr>
          <p:sp>
            <p:nvSpPr>
              <p:cNvPr id="694" name="Rectangle 6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5" name="Right Bracket 6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6" name="Left Bracket 6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97" name="Picture 6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710" name="Group 709"/>
          <p:cNvGrpSpPr/>
          <p:nvPr/>
        </p:nvGrpSpPr>
        <p:grpSpPr>
          <a:xfrm>
            <a:off x="7115790" y="5968648"/>
            <a:ext cx="4749960" cy="537768"/>
            <a:chOff x="7065344" y="2888991"/>
            <a:chExt cx="4749960" cy="537768"/>
          </a:xfrm>
        </p:grpSpPr>
        <p:grpSp>
          <p:nvGrpSpPr>
            <p:cNvPr id="711" name="Group 710"/>
            <p:cNvGrpSpPr/>
            <p:nvPr/>
          </p:nvGrpSpPr>
          <p:grpSpPr>
            <a:xfrm>
              <a:off x="7065344" y="2904253"/>
              <a:ext cx="842836" cy="522506"/>
              <a:chOff x="1951037" y="4049747"/>
              <a:chExt cx="2689850" cy="1409630"/>
            </a:xfrm>
          </p:grpSpPr>
          <p:sp>
            <p:nvSpPr>
              <p:cNvPr id="727" name="Rectangle 7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8" name="Right Bracket 7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9" name="Left Bracket 7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30" name="Picture 7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2" name="Group 711"/>
            <p:cNvGrpSpPr/>
            <p:nvPr/>
          </p:nvGrpSpPr>
          <p:grpSpPr>
            <a:xfrm>
              <a:off x="10972468" y="2904253"/>
              <a:ext cx="842836" cy="522506"/>
              <a:chOff x="1951037" y="4049747"/>
              <a:chExt cx="2689850" cy="1409630"/>
            </a:xfrm>
          </p:grpSpPr>
          <p:sp>
            <p:nvSpPr>
              <p:cNvPr id="723" name="Rectangle 7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4" name="Right Bracket 7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5" name="Left Bracket 7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26" name="Picture 7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3" name="Group 712"/>
            <p:cNvGrpSpPr/>
            <p:nvPr/>
          </p:nvGrpSpPr>
          <p:grpSpPr>
            <a:xfrm>
              <a:off x="8332547" y="2888991"/>
              <a:ext cx="842836" cy="522506"/>
              <a:chOff x="1951037" y="4049747"/>
              <a:chExt cx="2689850" cy="1409630"/>
            </a:xfrm>
          </p:grpSpPr>
          <p:sp>
            <p:nvSpPr>
              <p:cNvPr id="719" name="Rectangle 71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0" name="Right Bracket 71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1" name="Left Bracket 72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22" name="Picture 7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4" name="Group 713"/>
            <p:cNvGrpSpPr/>
            <p:nvPr/>
          </p:nvGrpSpPr>
          <p:grpSpPr>
            <a:xfrm>
              <a:off x="9642506" y="2904253"/>
              <a:ext cx="842836" cy="522506"/>
              <a:chOff x="1951037" y="4049747"/>
              <a:chExt cx="2689850" cy="1409630"/>
            </a:xfrm>
          </p:grpSpPr>
          <p:sp>
            <p:nvSpPr>
              <p:cNvPr id="715" name="Rectangle 7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6" name="Right Bracket 7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7" name="Left Bracket 7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18" name="Picture 7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spTree>
    <p:extLst>
      <p:ext uri="{BB962C8B-B14F-4D97-AF65-F5344CB8AC3E}">
        <p14:creationId xmlns:p14="http://schemas.microsoft.com/office/powerpoint/2010/main" val="275776421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5730"/>
            <a:ext cx="12541058" cy="917444"/>
          </a:xfrm>
        </p:spPr>
        <p:txBody>
          <a:bodyPr/>
          <a:lstStyle/>
          <a:p>
            <a:r>
              <a:rPr lang="en-US" sz="4488" dirty="0"/>
              <a:t>Modernize Applications</a:t>
            </a:r>
            <a:endParaRPr lang="en-US" sz="4488" dirty="0">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TextBox 28"/>
          <p:cNvSpPr txBox="1"/>
          <p:nvPr/>
        </p:nvSpPr>
        <p:spPr>
          <a:xfrm>
            <a:off x="8333604" y="608806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180637"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57" name="Rectangle 56"/>
          <p:cNvSpPr/>
          <p:nvPr/>
        </p:nvSpPr>
        <p:spPr>
          <a:xfrm>
            <a:off x="499808" y="3878262"/>
            <a:ext cx="9934130" cy="2246769"/>
          </a:xfrm>
          <a:prstGeom prst="rect">
            <a:avLst/>
          </a:prstGeom>
        </p:spPr>
        <p:txBody>
          <a:bodyPr wrap="none">
            <a:spAutoFit/>
          </a:bodyPr>
          <a:lstStyle/>
          <a:p>
            <a:pPr marL="342900" indent="-342900" defTabSz="672161">
              <a:buAutoNum type="arabicParenR"/>
            </a:pPr>
            <a:r>
              <a:rPr lang="en-US" sz="2800" kern="0" dirty="0"/>
              <a:t>Traditional app</a:t>
            </a:r>
          </a:p>
          <a:p>
            <a:pPr marL="342900" indent="-342900" defTabSz="672161">
              <a:buFontTx/>
              <a:buAutoNum type="arabicParenR"/>
            </a:pPr>
            <a:r>
              <a:rPr lang="en-US" sz="2800" kern="0" dirty="0"/>
              <a:t>Hosted as guest executables or containers in Service Fabric</a:t>
            </a:r>
          </a:p>
          <a:p>
            <a:pPr marL="342900" indent="-342900" defTabSz="672161">
              <a:buFontTx/>
              <a:buAutoNum type="arabicParenR"/>
            </a:pPr>
            <a:r>
              <a:rPr lang="en-US" sz="2800" kern="0" dirty="0">
                <a:solidFill>
                  <a:srgbClr val="353535"/>
                </a:solidFill>
              </a:rPr>
              <a:t>Modernization by adding new microservices</a:t>
            </a:r>
            <a:endParaRPr lang="en-US" sz="2800" kern="0" dirty="0"/>
          </a:p>
          <a:p>
            <a:pPr marL="342900" indent="-342900" defTabSz="672161">
              <a:buFontTx/>
              <a:buAutoNum type="arabicParenR"/>
            </a:pPr>
            <a:r>
              <a:rPr lang="en-US" sz="2800" kern="0" dirty="0">
                <a:solidFill>
                  <a:srgbClr val="353535"/>
                </a:solidFill>
              </a:rPr>
              <a:t>Innovate by decomposing application into microservices</a:t>
            </a:r>
            <a:endParaRPr lang="en-US" sz="2800" kern="0" dirty="0"/>
          </a:p>
          <a:p>
            <a:pPr marL="342900" indent="-342900" defTabSz="672161">
              <a:buFontTx/>
              <a:buAutoNum type="arabicParenR"/>
            </a:pPr>
            <a:r>
              <a:rPr lang="en-US" sz="2800" kern="0" dirty="0">
                <a:solidFill>
                  <a:srgbClr val="353535"/>
                </a:solidFill>
              </a:rPr>
              <a:t>Transformed into microservices or new greenfield application</a:t>
            </a:r>
          </a:p>
        </p:txBody>
      </p:sp>
      <p:sp>
        <p:nvSpPr>
          <p:cNvPr id="58" name="Arrow: Down 57"/>
          <p:cNvSpPr/>
          <p:nvPr/>
        </p:nvSpPr>
        <p:spPr bwMode="auto">
          <a:xfrm>
            <a:off x="2155455" y="1311503"/>
            <a:ext cx="760213" cy="9144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0580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2000" fill="hold"/>
                                        <p:tgtEl>
                                          <p:spTgt spid="57">
                                            <p:txEl>
                                              <p:pRg st="1" end="1"/>
                                            </p:txEl>
                                          </p:spTgt>
                                        </p:tgtEl>
                                        <p:attrNameLst>
                                          <p:attrName>style.color</p:attrName>
                                        </p:attrNameLst>
                                      </p:cBhvr>
                                      <p:to>
                                        <a:schemeClr val="tx2"/>
                                      </p:to>
                                    </p:animClr>
                                  </p:childTnLst>
                                </p:cTn>
                              </p:par>
                              <p:par>
                                <p:cTn id="9" presetID="3" presetClass="emph" presetSubtype="2" fill="hold" nodeType="withEffect">
                                  <p:stCondLst>
                                    <p:cond delay="0"/>
                                  </p:stCondLst>
                                  <p:childTnLst>
                                    <p:animClr clrSpc="rgb" dir="cw">
                                      <p:cBhvr override="childStyle">
                                        <p:cTn id="10" dur="2000" fill="hold"/>
                                        <p:tgtEl>
                                          <p:spTgt spid="57">
                                            <p:txEl>
                                              <p:pRg st="0" end="0"/>
                                            </p:txEl>
                                          </p:spTgt>
                                        </p:tgtEl>
                                        <p:attrNameLst>
                                          <p:attrName>style.color</p:attrName>
                                        </p:attrNameLst>
                                      </p:cBhvr>
                                      <p:to>
                                        <a:srgbClr val="D2D2D2"/>
                                      </p:to>
                                    </p:animClr>
                                  </p:childTnLst>
                                </p:cTn>
                              </p:par>
                              <p:par>
                                <p:cTn id="11" presetID="3" presetClass="emph" presetSubtype="2" fill="hold" nodeType="withEffect">
                                  <p:stCondLst>
                                    <p:cond delay="0"/>
                                  </p:stCondLst>
                                  <p:childTnLst>
                                    <p:animClr clrSpc="rgb" dir="cw">
                                      <p:cBhvr override="childStyle">
                                        <p:cTn id="12" dur="2000" fill="hold"/>
                                        <p:tgtEl>
                                          <p:spTgt spid="57">
                                            <p:txEl>
                                              <p:pRg st="2" end="2"/>
                                            </p:txEl>
                                          </p:spTgt>
                                        </p:tgtEl>
                                        <p:attrNameLst>
                                          <p:attrName>style.color</p:attrName>
                                        </p:attrNameLst>
                                      </p:cBhvr>
                                      <p:to>
                                        <a:srgbClr val="D2D2D2"/>
                                      </p:to>
                                    </p:animClr>
                                  </p:childTnLst>
                                </p:cTn>
                              </p:par>
                              <p:par>
                                <p:cTn id="13" presetID="3" presetClass="emph" presetSubtype="2" fill="hold" nodeType="withEffect">
                                  <p:stCondLst>
                                    <p:cond delay="0"/>
                                  </p:stCondLst>
                                  <p:childTnLst>
                                    <p:animClr clrSpc="rgb" dir="cw">
                                      <p:cBhvr override="childStyle">
                                        <p:cTn id="14" dur="2000" fill="hold"/>
                                        <p:tgtEl>
                                          <p:spTgt spid="57">
                                            <p:txEl>
                                              <p:pRg st="3" end="3"/>
                                            </p:txEl>
                                          </p:spTgt>
                                        </p:tgtEl>
                                        <p:attrNameLst>
                                          <p:attrName>style.color</p:attrName>
                                        </p:attrNameLst>
                                      </p:cBhvr>
                                      <p:to>
                                        <a:srgbClr val="D2D2D2"/>
                                      </p:to>
                                    </p:animClr>
                                  </p:childTnLst>
                                </p:cTn>
                              </p:par>
                              <p:par>
                                <p:cTn id="15" presetID="3" presetClass="emph" presetSubtype="2" fill="hold" nodeType="withEffect">
                                  <p:stCondLst>
                                    <p:cond delay="0"/>
                                  </p:stCondLst>
                                  <p:childTnLst>
                                    <p:animClr clrSpc="rgb" dir="cw">
                                      <p:cBhvr override="childStyle">
                                        <p:cTn id="16" dur="2000" fill="hold"/>
                                        <p:tgtEl>
                                          <p:spTgt spid="57">
                                            <p:txEl>
                                              <p:pRg st="4" end="4"/>
                                            </p:txEl>
                                          </p:spTgt>
                                        </p:tgtEl>
                                        <p:attrNameLst>
                                          <p:attrName>style.color</p:attrName>
                                        </p:attrNameLst>
                                      </p:cBhvr>
                                      <p:to>
                                        <a:srgbClr val="D2D2D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858" y="4448947"/>
            <a:ext cx="1215397" cy="400110"/>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a:t>
            </a:r>
            <a:r>
              <a:rPr kumimoji="0" lang="en-US" sz="2000" b="0" i="0" u="none" strike="noStrike" kern="1200" cap="none" spc="0" normalizeH="0" baseline="0" noProof="0" err="1">
                <a:ln>
                  <a:noFill/>
                </a:ln>
                <a:solidFill>
                  <a:srgbClr val="0078D7"/>
                </a:solidFill>
                <a:effectLst/>
                <a:uLnTx/>
                <a:uFillTx/>
                <a:latin typeface="Segoe UI Semilight" panose="020B0402040204020203" pitchFamily="34" charset="0"/>
                <a:ea typeface="+mn-ea"/>
                <a:cs typeface="Segoe UI Semilight" panose="020B0402040204020203" pitchFamily="34" charset="0"/>
              </a:rPr>
              <a:t>ontainer</a:t>
            </a:r>
            <a:endPar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grpSp>
        <p:nvGrpSpPr>
          <p:cNvPr id="23" name="Group 22"/>
          <p:cNvGrpSpPr/>
          <p:nvPr/>
        </p:nvGrpSpPr>
        <p:grpSpPr>
          <a:xfrm>
            <a:off x="3893549" y="2826364"/>
            <a:ext cx="3095533" cy="1616913"/>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0" name="Straight Arrow Connector 39"/>
          <p:cNvCxnSpPr>
            <a:stCxn id="29" idx="3"/>
            <a:endCxn id="26" idx="1"/>
          </p:cNvCxnSpPr>
          <p:nvPr/>
        </p:nvCxnSpPr>
        <p:spPr>
          <a:xfrm>
            <a:off x="2179637" y="3632400"/>
            <a:ext cx="1713912" cy="242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p:cNvPr>
          <p:cNvSpPr/>
          <p:nvPr/>
        </p:nvSpPr>
        <p:spPr bwMode="auto">
          <a:xfrm>
            <a:off x="3017837" y="1897290"/>
            <a:ext cx="4876800" cy="3504972"/>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grpSp>
        <p:nvGrpSpPr>
          <p:cNvPr id="61" name="Group 60"/>
          <p:cNvGrpSpPr/>
          <p:nvPr/>
        </p:nvGrpSpPr>
        <p:grpSpPr>
          <a:xfrm>
            <a:off x="3992417" y="1288519"/>
            <a:ext cx="3376197" cy="627864"/>
            <a:chOff x="5688232" y="1634949"/>
            <a:chExt cx="3376197" cy="627864"/>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a:extLst/>
            </p:cNvPr>
            <p:cNvSpPr txBox="1"/>
            <p:nvPr/>
          </p:nvSpPr>
          <p:spPr>
            <a:xfrm>
              <a:off x="5941073" y="1634949"/>
              <a:ext cx="3123356" cy="627864"/>
            </a:xfrm>
            <a:prstGeom prst="rect">
              <a:avLst/>
            </a:prstGeom>
            <a:noFill/>
            <a:effectLst/>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Semilight"/>
                  <a:ea typeface="+mn-ea"/>
                  <a:cs typeface="+mn-cs"/>
                </a:rPr>
                <a:t>Service Fabric cluster</a:t>
              </a:r>
            </a:p>
          </p:txBody>
        </p:sp>
      </p:grpSp>
      <p:sp>
        <p:nvSpPr>
          <p:cNvPr id="57" name="Title 1"/>
          <p:cNvSpPr>
            <a:spLocks noGrp="1"/>
          </p:cNvSpPr>
          <p:nvPr>
            <p:ph type="title"/>
          </p:nvPr>
        </p:nvSpPr>
        <p:spPr/>
        <p:txBody>
          <a:bodyPr/>
          <a:lstStyle/>
          <a:p>
            <a:r>
              <a:rPr lang="en-US"/>
              <a:t>Legacy application: Lift-and-shift</a:t>
            </a:r>
          </a:p>
        </p:txBody>
      </p:sp>
      <p:grpSp>
        <p:nvGrpSpPr>
          <p:cNvPr id="9" name="Group 8"/>
          <p:cNvGrpSpPr/>
          <p:nvPr/>
        </p:nvGrpSpPr>
        <p:grpSpPr>
          <a:xfrm>
            <a:off x="884237" y="2984700"/>
            <a:ext cx="1295400" cy="1295400"/>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a:extLst/>
            </p:cNvPr>
            <p:cNvPicPr>
              <a:picLocks noChangeAspect="1"/>
            </p:cNvPicPr>
            <p:nvPr/>
          </p:nvPicPr>
          <p:blipFill>
            <a:blip r:embed="rId5">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xmlns:p14="http://schemas.microsoft.com/office/powerpoint/2010/main" xmlns:a14="http://schemas.microsoft.com/office/drawing/2010/main" xmlns:asvg="http://schemas.microsoft.com/office/drawing/2016/SVG/main" xmlns="" id="{9982D353-2995-4316-85E9-4CD02614870B}"/>
              </a:ext>
            </a:extLst>
          </p:cNvPr>
          <p:cNvGrpSpPr/>
          <p:nvPr/>
        </p:nvGrpSpPr>
        <p:grpSpPr>
          <a:xfrm>
            <a:off x="4006726" y="2987947"/>
            <a:ext cx="2785867" cy="1368674"/>
            <a:chOff x="4006726" y="2987947"/>
            <a:chExt cx="2785867" cy="1368674"/>
          </a:xfrm>
        </p:grpSpPr>
        <p:pic>
          <p:nvPicPr>
            <p:cNvPr id="17" name="Picture 16"/>
            <p:cNvPicPr>
              <a:picLocks noChangeAspect="1"/>
            </p:cNvPicPr>
            <p:nvPr/>
          </p:nvPicPr>
          <p:blipFill>
            <a:blip r:embed="rId7"/>
            <a:stretch>
              <a:fillRect/>
            </a:stretch>
          </p:blipFill>
          <p:spPr>
            <a:xfrm>
              <a:off x="5369145" y="2987947"/>
              <a:ext cx="1048442" cy="1047229"/>
            </a:xfrm>
            <a:prstGeom prst="rect">
              <a:avLst/>
            </a:prstGeom>
          </p:spPr>
        </p:pic>
        <p:sp>
          <p:nvSpPr>
            <p:cNvPr id="42" name="Rectangle 41"/>
            <p:cNvSpPr/>
            <p:nvPr/>
          </p:nvSpPr>
          <p:spPr>
            <a:xfrm>
              <a:off x="4006726" y="3956511"/>
              <a:ext cx="2785867" cy="40011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989082" y="3634475"/>
            <a:ext cx="2200955" cy="346"/>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p:cNvPr>
          <p:cNvSpPr/>
          <p:nvPr/>
        </p:nvSpPr>
        <p:spPr bwMode="auto">
          <a:xfrm>
            <a:off x="3627437" y="2520189"/>
            <a:ext cx="3581400" cy="244671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sp>
        <p:nvSpPr>
          <p:cNvPr id="2" name="Rectangle 1"/>
          <p:cNvSpPr/>
          <p:nvPr/>
        </p:nvSpPr>
        <p:spPr>
          <a:xfrm>
            <a:off x="4523927" y="2143909"/>
            <a:ext cx="1893660" cy="3416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Docker Compose</a:t>
            </a:r>
          </a:p>
        </p:txBody>
      </p:sp>
      <p:pic>
        <p:nvPicPr>
          <p:cNvPr id="3" name="Picture 2"/>
          <p:cNvPicPr>
            <a:picLocks noChangeAspect="1"/>
          </p:cNvPicPr>
          <p:nvPr/>
        </p:nvPicPr>
        <p:blipFill>
          <a:blip r:embed="rId8"/>
          <a:stretch>
            <a:fillRect/>
          </a:stretch>
        </p:blipFill>
        <p:spPr>
          <a:xfrm>
            <a:off x="4116515" y="3014553"/>
            <a:ext cx="1372330" cy="553905"/>
          </a:xfrm>
          <a:prstGeom prst="rect">
            <a:avLst/>
          </a:prstGeom>
        </p:spPr>
      </p:pic>
      <p:pic>
        <p:nvPicPr>
          <p:cNvPr id="14" name="Picture 13"/>
          <p:cNvPicPr>
            <a:picLocks noChangeAspect="1"/>
          </p:cNvPicPr>
          <p:nvPr/>
        </p:nvPicPr>
        <p:blipFill>
          <a:blip r:embed="rId9"/>
          <a:stretch>
            <a:fillRect/>
          </a:stretch>
        </p:blipFill>
        <p:spPr>
          <a:xfrm>
            <a:off x="9205722" y="2892850"/>
            <a:ext cx="1550427" cy="1550427"/>
          </a:xfrm>
          <a:prstGeom prst="rect">
            <a:avLst/>
          </a:prstGeom>
        </p:spPr>
      </p:pic>
      <p:grpSp>
        <p:nvGrpSpPr>
          <p:cNvPr id="18" name="Group 17"/>
          <p:cNvGrpSpPr/>
          <p:nvPr/>
        </p:nvGrpSpPr>
        <p:grpSpPr>
          <a:xfrm>
            <a:off x="8915911" y="3568458"/>
            <a:ext cx="2863210" cy="3044884"/>
            <a:chOff x="9026618" y="3568458"/>
            <a:chExt cx="2863210" cy="3044884"/>
          </a:xfrm>
        </p:grpSpPr>
        <p:pic>
          <p:nvPicPr>
            <p:cNvPr id="50" name="Picture 4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05722" y="4849057"/>
              <a:ext cx="1306810" cy="1306810"/>
            </a:xfrm>
            <a:prstGeom prst="rect">
              <a:avLst/>
            </a:prstGeom>
          </p:spPr>
        </p:pic>
        <p:sp>
          <p:nvSpPr>
            <p:cNvPr id="51" name="Rectangle 50"/>
            <p:cNvSpPr/>
            <p:nvPr/>
          </p:nvSpPr>
          <p:spPr>
            <a:xfrm>
              <a:off x="9026618" y="6244010"/>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SQL Server</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9980935" y="4576248"/>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Migrate</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4" name="Group 33"/>
          <p:cNvGrpSpPr/>
          <p:nvPr/>
        </p:nvGrpSpPr>
        <p:grpSpPr>
          <a:xfrm>
            <a:off x="68146" y="5021262"/>
            <a:ext cx="1908893" cy="1591307"/>
            <a:chOff x="-133389" y="5140675"/>
            <a:chExt cx="1908893" cy="1591307"/>
          </a:xfrm>
        </p:grpSpPr>
        <p:pic>
          <p:nvPicPr>
            <p:cNvPr id="20" name="Picture 19"/>
            <p:cNvPicPr>
              <a:picLocks noChangeAspect="1"/>
            </p:cNvPicPr>
            <p:nvPr/>
          </p:nvPicPr>
          <p:blipFill>
            <a:blip r:embed="rId11"/>
            <a:stretch>
              <a:fillRect/>
            </a:stretch>
          </p:blipFill>
          <p:spPr>
            <a:xfrm>
              <a:off x="468423" y="5140675"/>
              <a:ext cx="780290" cy="780290"/>
            </a:xfrm>
            <a:prstGeom prst="rect">
              <a:avLst/>
            </a:prstGeom>
          </p:spPr>
        </p:pic>
        <p:sp>
          <p:nvSpPr>
            <p:cNvPr id="59" name="Rectangle 58"/>
            <p:cNvSpPr/>
            <p:nvPr/>
          </p:nvSpPr>
          <p:spPr>
            <a:xfrm>
              <a:off x="-13338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VSTS </a:t>
              </a:r>
              <a:r>
                <a:rPr lang="en-US" dirty="0" err="1">
                  <a:solidFill>
                    <a:srgbClr val="353535"/>
                  </a:solidFill>
                  <a:latin typeface="Segoe UI"/>
                  <a:ea typeface="Segoe UI" pitchFamily="34" charset="0"/>
                  <a:cs typeface="Segoe UI" pitchFamily="34" charset="0"/>
                </a:rPr>
                <a:t>Git</a:t>
              </a:r>
              <a:r>
                <a:rPr lang="en-US" dirty="0">
                  <a:solidFill>
                    <a:srgbClr val="353535"/>
                  </a:solidFill>
                  <a:latin typeface="Segoe UI"/>
                  <a:ea typeface="Segoe UI" pitchFamily="34" charset="0"/>
                  <a:cs typeface="Segoe UI" pitchFamily="34" charset="0"/>
                </a:rPr>
                <a:t> Repository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5" name="Group 34"/>
          <p:cNvGrpSpPr/>
          <p:nvPr/>
        </p:nvGrpSpPr>
        <p:grpSpPr>
          <a:xfrm>
            <a:off x="1794744" y="5021262"/>
            <a:ext cx="1908893" cy="1591307"/>
            <a:chOff x="1593209" y="5140675"/>
            <a:chExt cx="1908893" cy="1591307"/>
          </a:xfrm>
        </p:grpSpPr>
        <p:pic>
          <p:nvPicPr>
            <p:cNvPr id="22" name="Picture 21"/>
            <p:cNvPicPr>
              <a:picLocks noChangeAspect="1"/>
            </p:cNvPicPr>
            <p:nvPr/>
          </p:nvPicPr>
          <p:blipFill>
            <a:blip r:embed="rId12"/>
            <a:stretch>
              <a:fillRect/>
            </a:stretch>
          </p:blipFill>
          <p:spPr>
            <a:xfrm>
              <a:off x="1978132" y="5140675"/>
              <a:ext cx="780290" cy="780290"/>
            </a:xfrm>
            <a:prstGeom prst="rect">
              <a:avLst/>
            </a:prstGeom>
          </p:spPr>
        </p:pic>
        <p:sp>
          <p:nvSpPr>
            <p:cNvPr id="60" name="Rectangle 59"/>
            <p:cNvSpPr/>
            <p:nvPr/>
          </p:nvSpPr>
          <p:spPr>
            <a:xfrm>
              <a:off x="159320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Azure Container Registry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spTree>
    <p:extLst>
      <p:ext uri="{BB962C8B-B14F-4D97-AF65-F5344CB8AC3E}">
        <p14:creationId xmlns:p14="http://schemas.microsoft.com/office/powerpoint/2010/main" val="39108205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30"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659062"/>
            <a:ext cx="8228299" cy="1181862"/>
          </a:xfrm>
          <a:noFill/>
        </p:spPr>
        <p:txBody>
          <a:bodyPr/>
          <a:lstStyle/>
          <a:p>
            <a:r>
              <a:rPr lang="en-US" dirty="0"/>
              <a:t>Demo: Lift-and-shift</a:t>
            </a:r>
          </a:p>
        </p:txBody>
      </p:sp>
      <p:sp>
        <p:nvSpPr>
          <p:cNvPr id="2" name="Text Placeholder 1"/>
          <p:cNvSpPr>
            <a:spLocks noGrp="1"/>
          </p:cNvSpPr>
          <p:nvPr>
            <p:ph type="body" sz="quarter" idx="12"/>
          </p:nvPr>
        </p:nvSpPr>
        <p:spPr>
          <a:xfrm>
            <a:off x="253902" y="3649662"/>
            <a:ext cx="11125199" cy="738664"/>
          </a:xfrm>
        </p:spPr>
        <p:txBody>
          <a:bodyPr/>
          <a:lstStyle/>
          <a:p>
            <a:r>
              <a:rPr lang="en-US" dirty="0"/>
              <a:t>Deploying containers applications to Service Fabric</a:t>
            </a:r>
          </a:p>
        </p:txBody>
      </p:sp>
      <p:sp>
        <p:nvSpPr>
          <p:cNvPr id="5" name="Rectangle 4"/>
          <p:cNvSpPr/>
          <p:nvPr/>
        </p:nvSpPr>
        <p:spPr>
          <a:xfrm>
            <a:off x="1646237" y="6164262"/>
            <a:ext cx="11704638" cy="369332"/>
          </a:xfrm>
          <a:prstGeom prst="rect">
            <a:avLst/>
          </a:prstGeom>
        </p:spPr>
        <p:txBody>
          <a:bodyPr wrap="square">
            <a:spAutoFit/>
          </a:bodyPr>
          <a:lstStyle/>
          <a:p>
            <a:r>
              <a:rPr lang="en-US" dirty="0">
                <a:hlinkClick r:id="rId3"/>
              </a:rPr>
              <a:t>https://docs.microsoft.com/en-us/azure/service-fabric/service-fabric-host-app-in-a-container</a:t>
            </a:r>
            <a:r>
              <a:rPr lang="en-US" dirty="0"/>
              <a:t> </a:t>
            </a:r>
          </a:p>
        </p:txBody>
      </p:sp>
    </p:spTree>
    <p:extLst>
      <p:ext uri="{BB962C8B-B14F-4D97-AF65-F5344CB8AC3E}">
        <p14:creationId xmlns:p14="http://schemas.microsoft.com/office/powerpoint/2010/main" val="23987206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Building Microservice Applications</a:t>
            </a:r>
          </a:p>
        </p:txBody>
      </p:sp>
    </p:spTree>
    <p:extLst>
      <p:ext uri="{BB962C8B-B14F-4D97-AF65-F5344CB8AC3E}">
        <p14:creationId xmlns:p14="http://schemas.microsoft.com/office/powerpoint/2010/main" val="243664014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36192" y="3399754"/>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p:cNvSpPr/>
          <p:nvPr/>
        </p:nvSpPr>
        <p:spPr bwMode="auto">
          <a:xfrm>
            <a:off x="891714" y="4777408"/>
            <a:ext cx="10483048" cy="1543348"/>
          </a:xfrm>
          <a:prstGeom prst="rect">
            <a:avLst/>
          </a:prstGeom>
          <a:solidFill>
            <a:schemeClr val="accent3"/>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Deploy and manage applications to many environments</a:t>
            </a:r>
          </a:p>
        </p:txBody>
      </p:sp>
      <p:grpSp>
        <p:nvGrpSpPr>
          <p:cNvPr id="167" name="Group 166"/>
          <p:cNvGrpSpPr/>
          <p:nvPr/>
        </p:nvGrpSpPr>
        <p:grpSpPr>
          <a:xfrm>
            <a:off x="891714" y="1433843"/>
            <a:ext cx="10483048" cy="1481175"/>
            <a:chOff x="880533" y="1857930"/>
            <a:chExt cx="10706923" cy="1512807"/>
          </a:xfrm>
        </p:grpSpPr>
        <p:sp>
          <p:nvSpPr>
            <p:cNvPr id="168" name="Hexagon 16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Hexagon 16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Hexagon 16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Hexagon 17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Hexagon 17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Hexagon 17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Hexagon 18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Hexagon 18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Hexagon 18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Hexagon 18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Hexagon 18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Hexagon 18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Hexagon 18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Hexagon 18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Hexagon 18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Hexagon 18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Hexagon 19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Hexagon 19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Hexagon 19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Hexagon 19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Hexagon 19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Hexagon 19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Hexagon 19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Hexagon 19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Hexagon 19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Hexagon 19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exagon 20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Hexagon 20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Hexagon 20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Hexagon 20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Hexagon 20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6" name="Hexagon 205"/>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Hexagon 206"/>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Hexagon 207"/>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Hexagon 208"/>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Hexagon 209"/>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Hexagon 210"/>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Hexagon 211"/>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Hexagon 212"/>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Hexagon 213"/>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p:cNvSpPr/>
          <p:nvPr/>
        </p:nvSpPr>
        <p:spPr bwMode="auto">
          <a:xfrm>
            <a:off x="891771" y="1403896"/>
            <a:ext cx="10482991" cy="1574379"/>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ctr"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applications with multiple frameworks, containers and languages</a:t>
            </a:r>
          </a:p>
        </p:txBody>
      </p:sp>
      <p:sp>
        <p:nvSpPr>
          <p:cNvPr id="215" name="TextBox 214"/>
          <p:cNvSpPr txBox="1"/>
          <p:nvPr/>
        </p:nvSpPr>
        <p:spPr>
          <a:xfrm>
            <a:off x="1036638" y="3161662"/>
            <a:ext cx="10754408" cy="627487"/>
          </a:xfrm>
          <a:prstGeom prst="rect">
            <a:avLst/>
          </a:prstGeom>
          <a:noFill/>
        </p:spPr>
        <p:txBody>
          <a:bodyPr wrap="square" lIns="182647" tIns="146117" rIns="182647" bIns="146117" rtlCol="0">
            <a:spAutoFit/>
          </a:bodyPr>
          <a:lstStyle/>
          <a:p>
            <a:pPr marL="0" marR="0" lvl="0" indent="0" algn="ctr" defTabSz="931557" eaLnBrk="1" fontAlgn="auto" latinLnBrk="0" hangingPunct="1">
              <a:lnSpc>
                <a:spcPct val="90000"/>
              </a:lnSpc>
              <a:spcBef>
                <a:spcPts val="0"/>
              </a:spcBef>
              <a:spcAft>
                <a:spcPts val="599"/>
              </a:spcAft>
              <a:buClrTx/>
              <a:buSzTx/>
              <a:buFontTx/>
              <a:buNone/>
              <a:tabLst/>
              <a:defRPr/>
            </a:pPr>
            <a:r>
              <a:rPr kumimoji="0" lang="en-US" sz="2400" b="0" i="0" u="none" strike="noStrike" kern="0" cap="none" spc="0" normalizeH="0" baseline="0" noProof="0" dirty="0" err="1">
                <a:ln>
                  <a:noFill/>
                </a:ln>
                <a:gradFill>
                  <a:gsLst>
                    <a:gs pos="12097">
                      <a:srgbClr val="FFFFFF"/>
                    </a:gs>
                    <a:gs pos="34000">
                      <a:srgbClr val="FFFFFF"/>
                    </a:gs>
                  </a:gsLst>
                  <a:lin ang="5400000" scaled="0"/>
                </a:gradFill>
                <a:effectLst/>
                <a:uLnTx/>
                <a:uFillTx/>
                <a:ea typeface="MS PGothic" panose="020B0600070205080204" pitchFamily="34" charset="-128"/>
              </a:rPr>
              <a:t>Microservices</a:t>
            </a:r>
            <a:r>
              <a:rPr kumimoji="0" lang="en-US" sz="2400"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 Platform</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endParaRPr>
          </a:p>
        </p:txBody>
      </p:sp>
      <p:sp>
        <p:nvSpPr>
          <p:cNvPr id="216" name="Title 2"/>
          <p:cNvSpPr txBox="1">
            <a:spLocks/>
          </p:cNvSpPr>
          <p:nvPr/>
        </p:nvSpPr>
        <p:spPr>
          <a:xfrm>
            <a:off x="272273" y="29368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Microservices platform</a:t>
            </a:r>
          </a:p>
        </p:txBody>
      </p:sp>
    </p:spTree>
    <p:extLst>
      <p:ext uri="{BB962C8B-B14F-4D97-AF65-F5344CB8AC3E}">
        <p14:creationId xmlns:p14="http://schemas.microsoft.com/office/powerpoint/2010/main" val="22564477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3" grpId="0" animBg="1"/>
      <p:bldP spid="94" grpId="0" animBg="1"/>
      <p:bldP spid="95" grpId="0" animBg="1"/>
      <p:bldP spid="166" grpId="0" animBg="1"/>
      <p:bldP spid="1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144" y="2340677"/>
            <a:ext cx="760213" cy="876742"/>
          </a:xfrm>
          <a:prstGeom prst="rect">
            <a:avLst/>
          </a:prstGeom>
        </p:spPr>
      </p:pic>
      <p:grpSp>
        <p:nvGrpSpPr>
          <p:cNvPr id="12" name="Group 11"/>
          <p:cNvGrpSpPr/>
          <p:nvPr/>
        </p:nvGrpSpPr>
        <p:grpSpPr>
          <a:xfrm>
            <a:off x="1924645" y="2248995"/>
            <a:ext cx="1517572" cy="995863"/>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311" y="2004475"/>
            <a:ext cx="2636875" cy="1484902"/>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9365" y="1910840"/>
            <a:ext cx="1672172" cy="1672172"/>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3687"/>
            <a:ext cx="12542837" cy="917575"/>
          </a:xfrm>
        </p:spPr>
        <p:txBody>
          <a:bodyPr/>
          <a:lstStyle/>
          <a:p>
            <a:r>
              <a:rPr lang="en-US" dirty="0">
                <a:solidFill>
                  <a:schemeClr val="tx1"/>
                </a:solidFill>
              </a:rPr>
              <a:t>Migrating a traditional application </a:t>
            </a:r>
            <a:br>
              <a:rPr lang="en-US" dirty="0">
                <a:solidFill>
                  <a:schemeClr val="tx1"/>
                </a:solidFill>
              </a:rPr>
            </a:br>
            <a:r>
              <a:rPr lang="en-US" dirty="0">
                <a:solidFill>
                  <a:schemeClr val="tx1"/>
                </a:solidFill>
              </a:rPr>
              <a:t>to microservices</a:t>
            </a:r>
          </a:p>
        </p:txBody>
      </p:sp>
      <p:sp>
        <p:nvSpPr>
          <p:cNvPr id="11" name="Arrow: Right 10"/>
          <p:cNvSpPr/>
          <p:nvPr/>
        </p:nvSpPr>
        <p:spPr bwMode="auto">
          <a:xfrm>
            <a:off x="1259816"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1" name="Arrow: Right 40"/>
          <p:cNvSpPr/>
          <p:nvPr/>
        </p:nvSpPr>
        <p:spPr bwMode="auto">
          <a:xfrm>
            <a:off x="3667641" y="2579946"/>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4" name="Arrow: Right 43"/>
          <p:cNvSpPr/>
          <p:nvPr/>
        </p:nvSpPr>
        <p:spPr bwMode="auto">
          <a:xfrm>
            <a:off x="6779333" y="2594402"/>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 name="Group 1"/>
          <p:cNvGrpSpPr/>
          <p:nvPr/>
        </p:nvGrpSpPr>
        <p:grpSpPr>
          <a:xfrm>
            <a:off x="7047659" y="1777226"/>
            <a:ext cx="2728351" cy="1939401"/>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918"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5" name="Rectangle 24"/>
          <p:cNvSpPr/>
          <p:nvPr/>
        </p:nvSpPr>
        <p:spPr>
          <a:xfrm>
            <a:off x="499808" y="3955615"/>
            <a:ext cx="9934130" cy="3108543"/>
          </a:xfrm>
          <a:prstGeom prst="rect">
            <a:avLst/>
          </a:prstGeom>
        </p:spPr>
        <p:txBody>
          <a:bodyPr wrap="none">
            <a:spAutoFit/>
          </a:bodyPr>
          <a:lstStyle/>
          <a:p>
            <a:pPr marL="342900" indent="-342900" defTabSz="672161">
              <a:buAutoNum type="arabicParenR"/>
            </a:pPr>
            <a:r>
              <a:rPr lang="en-US" sz="2800" kern="0" dirty="0"/>
              <a:t>Traditional app</a:t>
            </a:r>
          </a:p>
          <a:p>
            <a:pPr marL="342900" indent="-342900" defTabSz="672161">
              <a:buFontTx/>
              <a:buAutoNum type="arabicParenR"/>
            </a:pPr>
            <a:r>
              <a:rPr lang="en-US" sz="2800" kern="0" dirty="0"/>
              <a:t>Hosted as guest executables or containers in Service Fabric</a:t>
            </a:r>
          </a:p>
          <a:p>
            <a:pPr marL="342900" indent="-342900" defTabSz="672161">
              <a:buFontTx/>
              <a:buAutoNum type="arabicParenR"/>
            </a:pPr>
            <a:r>
              <a:rPr lang="en-US" sz="2800" kern="0" dirty="0">
                <a:solidFill>
                  <a:srgbClr val="353535"/>
                </a:solidFill>
              </a:rPr>
              <a:t>Modernization by adding new microservices</a:t>
            </a:r>
            <a:endParaRPr lang="en-US" sz="2800" kern="0" dirty="0"/>
          </a:p>
          <a:p>
            <a:pPr marL="342900" indent="-342900" defTabSz="672161">
              <a:buFontTx/>
              <a:buAutoNum type="arabicParenR"/>
            </a:pPr>
            <a:r>
              <a:rPr lang="en-US" sz="2800" kern="0" dirty="0">
                <a:solidFill>
                  <a:srgbClr val="353535"/>
                </a:solidFill>
              </a:rPr>
              <a:t>Innovate by decomposing application into microservices</a:t>
            </a:r>
            <a:endParaRPr lang="en-US" sz="2800" kern="0" dirty="0"/>
          </a:p>
          <a:p>
            <a:pPr marL="342900" indent="-342900" defTabSz="672161">
              <a:buFontTx/>
              <a:buAutoNum type="arabicParenR"/>
            </a:pPr>
            <a:r>
              <a:rPr lang="en-US" sz="2800" kern="0" dirty="0">
                <a:solidFill>
                  <a:srgbClr val="353535"/>
                </a:solidFill>
              </a:rPr>
              <a:t>Transformed into microservices or new greenfield application</a:t>
            </a:r>
            <a:endParaRPr lang="en-US" sz="2800" kern="0" dirty="0"/>
          </a:p>
          <a:p>
            <a:pPr marL="342900" indent="-342900" defTabSz="672161">
              <a:buFontTx/>
              <a:buAutoNum type="arabicParenR"/>
            </a:pPr>
            <a:endParaRPr lang="en-US" sz="2800" kern="0" dirty="0"/>
          </a:p>
          <a:p>
            <a:pPr marL="342900" indent="-342900" defTabSz="672161">
              <a:buAutoNum type="arabicParenR"/>
            </a:pPr>
            <a:endParaRPr lang="en-US" sz="2800" kern="0" dirty="0"/>
          </a:p>
        </p:txBody>
      </p:sp>
      <p:sp>
        <p:nvSpPr>
          <p:cNvPr id="29" name="TextBox 28"/>
          <p:cNvSpPr txBox="1"/>
          <p:nvPr/>
        </p:nvSpPr>
        <p:spPr>
          <a:xfrm>
            <a:off x="8366422" y="6100117"/>
            <a:ext cx="403796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…You can stop at any stage</a:t>
            </a:r>
          </a:p>
        </p:txBody>
      </p:sp>
      <p:sp>
        <p:nvSpPr>
          <p:cNvPr id="13" name="Arrow: Down 12"/>
          <p:cNvSpPr/>
          <p:nvPr/>
        </p:nvSpPr>
        <p:spPr bwMode="auto">
          <a:xfrm>
            <a:off x="10685344" y="1001669"/>
            <a:ext cx="760213" cy="9144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334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2000" fill="hold"/>
                                        <p:tgtEl>
                                          <p:spTgt spid="25">
                                            <p:txEl>
                                              <p:pRg st="0" end="0"/>
                                            </p:txEl>
                                          </p:spTgt>
                                        </p:tgtEl>
                                        <p:attrNameLst>
                                          <p:attrName>style.color</p:attrName>
                                        </p:attrNameLst>
                                      </p:cBhvr>
                                      <p:to>
                                        <a:srgbClr val="D8D8D8"/>
                                      </p:to>
                                    </p:animClr>
                                  </p:childTnLst>
                                </p:cTn>
                              </p:par>
                              <p:par>
                                <p:cTn id="9" presetID="3" presetClass="emph" presetSubtype="2" fill="hold" nodeType="withEffect">
                                  <p:stCondLst>
                                    <p:cond delay="0"/>
                                  </p:stCondLst>
                                  <p:childTnLst>
                                    <p:animClr clrSpc="rgb" dir="cw">
                                      <p:cBhvr override="childStyle">
                                        <p:cTn id="10" dur="2000" fill="hold"/>
                                        <p:tgtEl>
                                          <p:spTgt spid="25">
                                            <p:txEl>
                                              <p:pRg st="1" end="1"/>
                                            </p:txEl>
                                          </p:spTgt>
                                        </p:tgtEl>
                                        <p:attrNameLst>
                                          <p:attrName>style.color</p:attrName>
                                        </p:attrNameLst>
                                      </p:cBhvr>
                                      <p:to>
                                        <a:srgbClr val="D2D2D2"/>
                                      </p:to>
                                    </p:animClr>
                                  </p:childTnLst>
                                </p:cTn>
                              </p:par>
                              <p:par>
                                <p:cTn id="11" presetID="3" presetClass="emph" presetSubtype="2" fill="hold" nodeType="withEffect">
                                  <p:stCondLst>
                                    <p:cond delay="0"/>
                                  </p:stCondLst>
                                  <p:childTnLst>
                                    <p:animClr clrSpc="rgb" dir="cw">
                                      <p:cBhvr override="childStyle">
                                        <p:cTn id="12" dur="2000" fill="hold"/>
                                        <p:tgtEl>
                                          <p:spTgt spid="25">
                                            <p:txEl>
                                              <p:pRg st="2" end="2"/>
                                            </p:txEl>
                                          </p:spTgt>
                                        </p:tgtEl>
                                        <p:attrNameLst>
                                          <p:attrName>style.color</p:attrName>
                                        </p:attrNameLst>
                                      </p:cBhvr>
                                      <p:to>
                                        <a:srgbClr val="D8D8D8"/>
                                      </p:to>
                                    </p:animClr>
                                  </p:childTnLst>
                                </p:cTn>
                              </p:par>
                              <p:par>
                                <p:cTn id="13" presetID="3" presetClass="emph" presetSubtype="2" fill="hold" nodeType="withEffect">
                                  <p:stCondLst>
                                    <p:cond delay="0"/>
                                  </p:stCondLst>
                                  <p:childTnLst>
                                    <p:animClr clrSpc="rgb" dir="cw">
                                      <p:cBhvr override="childStyle">
                                        <p:cTn id="14" dur="2000" fill="hold"/>
                                        <p:tgtEl>
                                          <p:spTgt spid="25">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4420827" y="5456243"/>
            <a:ext cx="5487723" cy="9552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Queues                                                Storage</a:t>
            </a:r>
          </a:p>
        </p:txBody>
      </p:sp>
      <p:sp>
        <p:nvSpPr>
          <p:cNvPr id="93" name="Title 2"/>
          <p:cNvSpPr>
            <a:spLocks noGrp="1"/>
          </p:cNvSpPr>
          <p:nvPr>
            <p:ph type="title"/>
          </p:nvPr>
        </p:nvSpPr>
        <p:spPr>
          <a:xfrm>
            <a:off x="274637" y="296862"/>
            <a:ext cx="11144885" cy="860104"/>
          </a:xfrm>
        </p:spPr>
        <p:txBody>
          <a:bodyPr/>
          <a:lstStyle/>
          <a:p>
            <a:r>
              <a:rPr lang="en-US" dirty="0">
                <a:solidFill>
                  <a:schemeClr val="tx1"/>
                </a:solidFill>
              </a:rPr>
              <a:t>Stateless Services Pattern</a:t>
            </a:r>
          </a:p>
        </p:txBody>
      </p:sp>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0376" y="5555919"/>
            <a:ext cx="731418" cy="731418"/>
          </a:xfrm>
          <a:prstGeom prst="rect">
            <a:avLst/>
          </a:prstGeom>
        </p:spPr>
      </p:pic>
      <p:grpSp>
        <p:nvGrpSpPr>
          <p:cNvPr id="95" name="Group 94"/>
          <p:cNvGrpSpPr/>
          <p:nvPr/>
        </p:nvGrpSpPr>
        <p:grpSpPr>
          <a:xfrm>
            <a:off x="4420827" y="2094816"/>
            <a:ext cx="5487723" cy="821235"/>
            <a:chOff x="3246437" y="2183594"/>
            <a:chExt cx="5854401" cy="876108"/>
          </a:xfrm>
        </p:grpSpPr>
        <p:sp>
          <p:nvSpPr>
            <p:cNvPr id="96" name="Rectangle 95"/>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Front End</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Web)</a:t>
              </a:r>
            </a:p>
          </p:txBody>
        </p:sp>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00" name="Straight Arrow Connector 99"/>
          <p:cNvCxnSpPr>
            <a:endCxn id="97" idx="0"/>
          </p:cNvCxnSpPr>
          <p:nvPr/>
        </p:nvCxnSpPr>
        <p:spPr>
          <a:xfrm flipH="1">
            <a:off x="5936633" y="1828498"/>
            <a:ext cx="1150097"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109" y="5576153"/>
            <a:ext cx="731418" cy="731418"/>
          </a:xfrm>
          <a:prstGeom prst="rect">
            <a:avLst/>
          </a:prstGeom>
        </p:spPr>
      </p:pic>
      <p:grpSp>
        <p:nvGrpSpPr>
          <p:cNvPr id="102" name="Group 101"/>
          <p:cNvGrpSpPr/>
          <p:nvPr/>
        </p:nvGrpSpPr>
        <p:grpSpPr>
          <a:xfrm>
            <a:off x="4420827" y="3675280"/>
            <a:ext cx="5487723" cy="821235"/>
            <a:chOff x="3246437" y="3869660"/>
            <a:chExt cx="5854401" cy="876108"/>
          </a:xfrm>
        </p:grpSpPr>
        <p:sp>
          <p:nvSpPr>
            <p:cNvPr id="103" name="Rectangle 102"/>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Middle-tier</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Compute</a:t>
              </a:r>
            </a:p>
          </p:txBody>
        </p:sp>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107" name="Straight Arrow Connector 106"/>
          <p:cNvCxnSpPr>
            <a:endCxn id="99" idx="0"/>
          </p:cNvCxnSpPr>
          <p:nvPr/>
        </p:nvCxnSpPr>
        <p:spPr>
          <a:xfrm>
            <a:off x="7452438" y="1828498"/>
            <a:ext cx="1031176"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205113" y="1843636"/>
            <a:ext cx="4981" cy="32816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5920801" y="2826215"/>
            <a:ext cx="2571385" cy="929382"/>
            <a:chOff x="4846637" y="2963862"/>
            <a:chExt cx="2743200" cy="991481"/>
          </a:xfrm>
        </p:grpSpPr>
        <p:cxnSp>
          <p:nvCxnSpPr>
            <p:cNvPr id="110" name="Straight Arrow Connector 109"/>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13" name="Curved Connector 52"/>
          <p:cNvCxnSpPr/>
          <p:nvPr/>
        </p:nvCxnSpPr>
        <p:spPr>
          <a:xfrm rot="16200000" flipH="1">
            <a:off x="5662211" y="4821813"/>
            <a:ext cx="1124547" cy="384133"/>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114" name="Curved Connector 53"/>
          <p:cNvCxnSpPr/>
          <p:nvPr/>
        </p:nvCxnSpPr>
        <p:spPr>
          <a:xfrm rot="5400000" flipH="1" flipV="1">
            <a:off x="5935000" y="4736807"/>
            <a:ext cx="1490256" cy="188435"/>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115" name="Curved Connector 54"/>
          <p:cNvCxnSpPr>
            <a:stCxn id="97" idx="1"/>
            <a:endCxn id="94" idx="1"/>
          </p:cNvCxnSpPr>
          <p:nvPr/>
        </p:nvCxnSpPr>
        <p:spPr>
          <a:xfrm rot="10800000" flipV="1">
            <a:off x="5140376" y="2496174"/>
            <a:ext cx="430548" cy="3425453"/>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16" name="Curved Connector 55"/>
          <p:cNvCxnSpPr>
            <a:stCxn id="94" idx="0"/>
          </p:cNvCxnSpPr>
          <p:nvPr/>
        </p:nvCxnSpPr>
        <p:spPr>
          <a:xfrm rot="5400000" flipH="1" flipV="1">
            <a:off x="5085291" y="4834572"/>
            <a:ext cx="1142141" cy="300555"/>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117" name="Picture 11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75059" y="5576153"/>
            <a:ext cx="731418" cy="731418"/>
          </a:xfrm>
          <a:prstGeom prst="rect">
            <a:avLst/>
          </a:prstGeom>
        </p:spPr>
      </p:pic>
      <p:pic>
        <p:nvPicPr>
          <p:cNvPr id="118" name="Picture 11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40760" y="5576153"/>
            <a:ext cx="731418" cy="731418"/>
          </a:xfrm>
          <a:prstGeom prst="rect">
            <a:avLst/>
          </a:prstGeom>
        </p:spPr>
      </p:pic>
      <p:pic>
        <p:nvPicPr>
          <p:cNvPr id="119" name="Picture 11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70075" y="5570002"/>
            <a:ext cx="731418" cy="731418"/>
          </a:xfrm>
          <a:prstGeom prst="rect">
            <a:avLst/>
          </a:prstGeom>
        </p:spPr>
      </p:pic>
      <p:cxnSp>
        <p:nvCxnSpPr>
          <p:cNvPr id="120" name="Straight Arrow Connector 119"/>
          <p:cNvCxnSpPr/>
          <p:nvPr/>
        </p:nvCxnSpPr>
        <p:spPr>
          <a:xfrm>
            <a:off x="6271302" y="4366334"/>
            <a:ext cx="1366085" cy="120981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7250585" y="4417685"/>
            <a:ext cx="1272278" cy="1152317"/>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9063606" y="4590099"/>
            <a:ext cx="1357120" cy="821235"/>
            <a:chOff x="8439044" y="4841586"/>
            <a:chExt cx="1447800" cy="876108"/>
          </a:xfrm>
        </p:grpSpPr>
        <p:sp>
          <p:nvSpPr>
            <p:cNvPr id="123" name="Rectangle 122"/>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Cache</a:t>
              </a: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25" name="Content Placeholder 6"/>
          <p:cNvSpPr txBox="1">
            <a:spLocks/>
          </p:cNvSpPr>
          <p:nvPr/>
        </p:nvSpPr>
        <p:spPr>
          <a:xfrm>
            <a:off x="1361175" y="1866508"/>
            <a:ext cx="3023264" cy="45449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Scale stateless services backed by partitioned storage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Increase reliability and ordering with queues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Reduce read latency with caches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Manage your own transactions for state consistency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p:txBody>
      </p:sp>
      <p:cxnSp>
        <p:nvCxnSpPr>
          <p:cNvPr id="126" name="Straight Arrow Connector 125"/>
          <p:cNvCxnSpPr/>
          <p:nvPr/>
        </p:nvCxnSpPr>
        <p:spPr>
          <a:xfrm>
            <a:off x="8278471" y="4413778"/>
            <a:ext cx="1202712" cy="1131488"/>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17755" y="1691167"/>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rgbClr val="FFFFFF"/>
                </a:solidFill>
                <a:effectLst/>
                <a:uLnTx/>
                <a:uFillTx/>
                <a:ea typeface="Arial Unicode MS" panose="020B0604020202020204" pitchFamily="34" charset="-128"/>
                <a:cs typeface="Segoe UI" panose="020B0502040204020203" pitchFamily="34" charset="0"/>
              </a:rPr>
              <a:t>Load Balancer</a:t>
            </a:r>
          </a:p>
        </p:txBody>
      </p:sp>
      <p:pic>
        <p:nvPicPr>
          <p:cNvPr id="128" name="Picture 127"/>
          <p:cNvPicPr>
            <a:picLocks noChangeAspect="1"/>
          </p:cNvPicPr>
          <p:nvPr/>
        </p:nvPicPr>
        <p:blipFill>
          <a:blip r:embed="rId8"/>
          <a:stretch>
            <a:fillRect/>
          </a:stretch>
        </p:blipFill>
        <p:spPr>
          <a:xfrm>
            <a:off x="6875291" y="982662"/>
            <a:ext cx="655106" cy="655106"/>
          </a:xfrm>
          <a:prstGeom prst="rect">
            <a:avLst/>
          </a:prstGeom>
        </p:spPr>
      </p:pic>
      <p:sp>
        <p:nvSpPr>
          <p:cNvPr id="129" name="TextBox 128"/>
          <p:cNvSpPr txBox="1"/>
          <p:nvPr/>
        </p:nvSpPr>
        <p:spPr>
          <a:xfrm>
            <a:off x="6813054" y="1670461"/>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ysClr val="windowText" lastClr="000000"/>
                </a:solidFill>
                <a:effectLst/>
                <a:uLnTx/>
                <a:uFillTx/>
                <a:ea typeface="Arial Unicode MS" panose="020B0604020202020204" pitchFamily="34" charset="-128"/>
                <a:cs typeface="Segoe UI" panose="020B0502040204020203" pitchFamily="34" charset="0"/>
              </a:rPr>
              <a:t>Load Balancer</a:t>
            </a:r>
          </a:p>
        </p:txBody>
      </p:sp>
    </p:spTree>
    <p:extLst>
      <p:ext uri="{BB962C8B-B14F-4D97-AF65-F5344CB8AC3E}">
        <p14:creationId xmlns:p14="http://schemas.microsoft.com/office/powerpoint/2010/main" val="1817437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5">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4416126" y="3275856"/>
            <a:ext cx="5487723" cy="9496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err="1">
                <a:ln>
                  <a:noFill/>
                </a:ln>
                <a:solidFill>
                  <a:schemeClr val="tx1"/>
                </a:solidFill>
                <a:effectLst/>
                <a:uLnTx/>
                <a:uFillTx/>
                <a:ea typeface="Segoe UI" pitchFamily="34" charset="0"/>
                <a:cs typeface="Segoe UI" pitchFamily="34" charset="0"/>
              </a:rPr>
              <a:t>Stateful</a:t>
            </a:r>
            <a:endPar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endParaRP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Middle-tier</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Compute</a:t>
            </a:r>
          </a:p>
        </p:txBody>
      </p:sp>
      <p:sp>
        <p:nvSpPr>
          <p:cNvPr id="74" name="Title 2"/>
          <p:cNvSpPr>
            <a:spLocks noGrp="1"/>
          </p:cNvSpPr>
          <p:nvPr>
            <p:ph type="title"/>
          </p:nvPr>
        </p:nvSpPr>
        <p:spPr>
          <a:xfrm>
            <a:off x="274637" y="296862"/>
            <a:ext cx="11144885" cy="860104"/>
          </a:xfrm>
        </p:spPr>
        <p:txBody>
          <a:bodyPr/>
          <a:lstStyle/>
          <a:p>
            <a:r>
              <a:rPr lang="en-US" dirty="0" err="1">
                <a:solidFill>
                  <a:schemeClr val="tx1"/>
                </a:solidFill>
              </a:rPr>
              <a:t>Stateful</a:t>
            </a:r>
            <a:r>
              <a:rPr lang="en-US" dirty="0">
                <a:solidFill>
                  <a:schemeClr val="tx1"/>
                </a:solidFill>
              </a:rPr>
              <a:t> Services Pattern</a:t>
            </a:r>
            <a:br>
              <a:rPr lang="en-US" dirty="0">
                <a:solidFill>
                  <a:schemeClr val="tx1"/>
                </a:solidFill>
              </a:rPr>
            </a:br>
            <a:r>
              <a:rPr lang="en-US" sz="3000" dirty="0">
                <a:solidFill>
                  <a:schemeClr val="tx1"/>
                </a:solidFill>
              </a:rPr>
              <a:t>Simplify design, reduce latency</a:t>
            </a:r>
          </a:p>
        </p:txBody>
      </p:sp>
      <p:grpSp>
        <p:nvGrpSpPr>
          <p:cNvPr id="75" name="Group 74"/>
          <p:cNvGrpSpPr/>
          <p:nvPr/>
        </p:nvGrpSpPr>
        <p:grpSpPr>
          <a:xfrm>
            <a:off x="4416126" y="1695394"/>
            <a:ext cx="5487723" cy="821235"/>
            <a:chOff x="3246438" y="2183595"/>
            <a:chExt cx="5854402" cy="876108"/>
          </a:xfrm>
        </p:grpSpPr>
        <p:sp>
          <p:nvSpPr>
            <p:cNvPr id="76" name="Rectangle 75"/>
            <p:cNvSpPr/>
            <p:nvPr/>
          </p:nvSpPr>
          <p:spPr bwMode="auto">
            <a:xfrm>
              <a:off x="3246438" y="2183595"/>
              <a:ext cx="5854402"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Front End</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Web)</a:t>
              </a:r>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80" name="Straight Arrow Connector 79"/>
          <p:cNvCxnSpPr>
            <a:endCxn id="77" idx="0"/>
          </p:cNvCxnSpPr>
          <p:nvPr/>
        </p:nvCxnSpPr>
        <p:spPr>
          <a:xfrm flipH="1">
            <a:off x="5931933" y="1429074"/>
            <a:ext cx="1150097"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79" idx="0"/>
          </p:cNvCxnSpPr>
          <p:nvPr/>
        </p:nvCxnSpPr>
        <p:spPr>
          <a:xfrm>
            <a:off x="7447739" y="1429074"/>
            <a:ext cx="1031176"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200414" y="1444212"/>
            <a:ext cx="4981" cy="32816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5916101" y="2426791"/>
            <a:ext cx="2571385" cy="929382"/>
            <a:chOff x="4846637" y="2963862"/>
            <a:chExt cx="2743200" cy="991481"/>
          </a:xfrm>
        </p:grpSpPr>
        <p:cxnSp>
          <p:nvCxnSpPr>
            <p:cNvPr id="84" name="Straight Arrow Connector 83"/>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Right Arrow 40"/>
          <p:cNvSpPr/>
          <p:nvPr/>
        </p:nvSpPr>
        <p:spPr>
          <a:xfrm rot="5400000">
            <a:off x="6996951" y="4383252"/>
            <a:ext cx="501565" cy="33140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55701" eaLnBrk="1" fontAlgn="auto" latinLnBrk="0" hangingPunct="1">
              <a:lnSpc>
                <a:spcPct val="100000"/>
              </a:lnSpc>
              <a:spcBef>
                <a:spcPts val="0"/>
              </a:spcBef>
              <a:spcAft>
                <a:spcPts val="0"/>
              </a:spcAft>
              <a:buClrTx/>
              <a:buSzTx/>
              <a:buFontTx/>
              <a:buNone/>
              <a:tabLst/>
              <a:defRPr/>
            </a:pPr>
            <a:endParaRPr kumimoji="0" lang="en-US" sz="1291" b="0" i="0" u="none" strike="noStrike" kern="0" cap="none" spc="0" normalizeH="0" baseline="0" noProof="0">
              <a:ln>
                <a:noFill/>
              </a:ln>
              <a:solidFill>
                <a:schemeClr val="tx1"/>
              </a:solidFill>
              <a:effectLst/>
              <a:uLnTx/>
              <a:uFillTx/>
            </a:endParaRPr>
          </a:p>
        </p:txBody>
      </p:sp>
      <p:sp>
        <p:nvSpPr>
          <p:cNvPr id="88" name="Content Placeholder 6"/>
          <p:cNvSpPr txBox="1">
            <a:spLocks/>
          </p:cNvSpPr>
          <p:nvPr/>
        </p:nvSpPr>
        <p:spPr>
          <a:xfrm>
            <a:off x="1218321" y="1434683"/>
            <a:ext cx="3023264" cy="44089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Application state resides in the compute tier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Low latency reads and writes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Partitions are first class at the service layer for scale-out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Built in transactions</a:t>
            </a: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External stores for exhaust and offline analytics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p:txBody>
      </p:sp>
      <p:sp>
        <p:nvSpPr>
          <p:cNvPr id="89" name="TextBox 88"/>
          <p:cNvSpPr txBox="1"/>
          <p:nvPr/>
        </p:nvSpPr>
        <p:spPr>
          <a:xfrm>
            <a:off x="6813054" y="1291743"/>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ysClr val="windowText" lastClr="000000"/>
                </a:solidFill>
                <a:effectLst/>
                <a:uLnTx/>
                <a:uFillTx/>
                <a:ea typeface="Arial Unicode MS" panose="020B0604020202020204" pitchFamily="34" charset="-128"/>
                <a:cs typeface="Segoe UI" panose="020B0502040204020203" pitchFamily="34" charset="0"/>
              </a:rPr>
              <a:t>Load Balancer</a:t>
            </a:r>
          </a:p>
        </p:txBody>
      </p:sp>
      <p:pic>
        <p:nvPicPr>
          <p:cNvPr id="90" name="Picture 89"/>
          <p:cNvPicPr>
            <a:picLocks noChangeAspect="1"/>
          </p:cNvPicPr>
          <p:nvPr/>
        </p:nvPicPr>
        <p:blipFill>
          <a:blip r:embed="rId4"/>
          <a:stretch>
            <a:fillRect/>
          </a:stretch>
        </p:blipFill>
        <p:spPr>
          <a:xfrm>
            <a:off x="5460977" y="3354043"/>
            <a:ext cx="828294" cy="670523"/>
          </a:xfrm>
          <a:prstGeom prst="rect">
            <a:avLst/>
          </a:prstGeom>
        </p:spPr>
      </p:pic>
      <p:pic>
        <p:nvPicPr>
          <p:cNvPr id="91" name="Picture 90"/>
          <p:cNvPicPr>
            <a:picLocks noChangeAspect="1"/>
          </p:cNvPicPr>
          <p:nvPr/>
        </p:nvPicPr>
        <p:blipFill>
          <a:blip r:embed="rId4"/>
          <a:stretch>
            <a:fillRect/>
          </a:stretch>
        </p:blipFill>
        <p:spPr>
          <a:xfrm>
            <a:off x="5589761" y="3426572"/>
            <a:ext cx="828294" cy="670523"/>
          </a:xfrm>
          <a:prstGeom prst="rect">
            <a:avLst/>
          </a:prstGeom>
        </p:spPr>
      </p:pic>
      <p:pic>
        <p:nvPicPr>
          <p:cNvPr id="130" name="Picture 129"/>
          <p:cNvPicPr>
            <a:picLocks noChangeAspect="1"/>
          </p:cNvPicPr>
          <p:nvPr/>
        </p:nvPicPr>
        <p:blipFill>
          <a:blip r:embed="rId4"/>
          <a:stretch>
            <a:fillRect/>
          </a:stretch>
        </p:blipFill>
        <p:spPr>
          <a:xfrm>
            <a:off x="5718546" y="3496972"/>
            <a:ext cx="828294" cy="670523"/>
          </a:xfrm>
          <a:prstGeom prst="rect">
            <a:avLst/>
          </a:prstGeom>
        </p:spPr>
      </p:pic>
      <p:pic>
        <p:nvPicPr>
          <p:cNvPr id="131" name="Picture 130"/>
          <p:cNvPicPr>
            <a:picLocks noChangeAspect="1"/>
          </p:cNvPicPr>
          <p:nvPr/>
        </p:nvPicPr>
        <p:blipFill>
          <a:blip r:embed="rId4"/>
          <a:stretch>
            <a:fillRect/>
          </a:stretch>
        </p:blipFill>
        <p:spPr>
          <a:xfrm>
            <a:off x="6741723" y="3355346"/>
            <a:ext cx="828294" cy="670523"/>
          </a:xfrm>
          <a:prstGeom prst="rect">
            <a:avLst/>
          </a:prstGeom>
        </p:spPr>
      </p:pic>
      <p:pic>
        <p:nvPicPr>
          <p:cNvPr id="132" name="Picture 131"/>
          <p:cNvPicPr>
            <a:picLocks noChangeAspect="1"/>
          </p:cNvPicPr>
          <p:nvPr/>
        </p:nvPicPr>
        <p:blipFill>
          <a:blip r:embed="rId4"/>
          <a:stretch>
            <a:fillRect/>
          </a:stretch>
        </p:blipFill>
        <p:spPr>
          <a:xfrm>
            <a:off x="6870507" y="3427875"/>
            <a:ext cx="828294" cy="670523"/>
          </a:xfrm>
          <a:prstGeom prst="rect">
            <a:avLst/>
          </a:prstGeom>
        </p:spPr>
      </p:pic>
      <p:pic>
        <p:nvPicPr>
          <p:cNvPr id="133" name="Picture 132"/>
          <p:cNvPicPr>
            <a:picLocks noChangeAspect="1"/>
          </p:cNvPicPr>
          <p:nvPr/>
        </p:nvPicPr>
        <p:blipFill>
          <a:blip r:embed="rId4"/>
          <a:stretch>
            <a:fillRect/>
          </a:stretch>
        </p:blipFill>
        <p:spPr>
          <a:xfrm>
            <a:off x="6999292" y="3498276"/>
            <a:ext cx="828294" cy="670523"/>
          </a:xfrm>
          <a:prstGeom prst="rect">
            <a:avLst/>
          </a:prstGeom>
        </p:spPr>
      </p:pic>
      <p:pic>
        <p:nvPicPr>
          <p:cNvPr id="134" name="Picture 133"/>
          <p:cNvPicPr>
            <a:picLocks noChangeAspect="1"/>
          </p:cNvPicPr>
          <p:nvPr/>
        </p:nvPicPr>
        <p:blipFill>
          <a:blip r:embed="rId4"/>
          <a:stretch>
            <a:fillRect/>
          </a:stretch>
        </p:blipFill>
        <p:spPr>
          <a:xfrm>
            <a:off x="8022468" y="3355346"/>
            <a:ext cx="828294" cy="670523"/>
          </a:xfrm>
          <a:prstGeom prst="rect">
            <a:avLst/>
          </a:prstGeom>
        </p:spPr>
      </p:pic>
      <p:pic>
        <p:nvPicPr>
          <p:cNvPr id="135" name="Picture 134"/>
          <p:cNvPicPr>
            <a:picLocks noChangeAspect="1"/>
          </p:cNvPicPr>
          <p:nvPr/>
        </p:nvPicPr>
        <p:blipFill>
          <a:blip r:embed="rId4"/>
          <a:stretch>
            <a:fillRect/>
          </a:stretch>
        </p:blipFill>
        <p:spPr>
          <a:xfrm>
            <a:off x="8151254" y="3427875"/>
            <a:ext cx="828294" cy="670523"/>
          </a:xfrm>
          <a:prstGeom prst="rect">
            <a:avLst/>
          </a:prstGeom>
        </p:spPr>
      </p:pic>
      <p:pic>
        <p:nvPicPr>
          <p:cNvPr id="136" name="Picture 135"/>
          <p:cNvPicPr>
            <a:picLocks noChangeAspect="1"/>
          </p:cNvPicPr>
          <p:nvPr/>
        </p:nvPicPr>
        <p:blipFill>
          <a:blip r:embed="rId4"/>
          <a:stretch>
            <a:fillRect/>
          </a:stretch>
        </p:blipFill>
        <p:spPr>
          <a:xfrm>
            <a:off x="8280038" y="3498276"/>
            <a:ext cx="828294" cy="670523"/>
          </a:xfrm>
          <a:prstGeom prst="rect">
            <a:avLst/>
          </a:prstGeom>
        </p:spPr>
      </p:pic>
      <p:sp>
        <p:nvSpPr>
          <p:cNvPr id="137" name="Rectangle 136"/>
          <p:cNvSpPr/>
          <p:nvPr/>
        </p:nvSpPr>
        <p:spPr bwMode="auto">
          <a:xfrm>
            <a:off x="4416126" y="4872447"/>
            <a:ext cx="5487723" cy="90316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Cold Data Stores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(Optional)</a:t>
            </a:r>
          </a:p>
        </p:txBody>
      </p:sp>
      <p:pic>
        <p:nvPicPr>
          <p:cNvPr id="138" name="Picture 13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943920" y="5000205"/>
            <a:ext cx="678631" cy="678631"/>
          </a:xfrm>
          <a:prstGeom prst="rect">
            <a:avLst/>
          </a:prstGeom>
        </p:spPr>
      </p:pic>
      <p:pic>
        <p:nvPicPr>
          <p:cNvPr id="139" name="Picture 13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9621" y="5000205"/>
            <a:ext cx="678631" cy="678631"/>
          </a:xfrm>
          <a:prstGeom prst="rect">
            <a:avLst/>
          </a:prstGeom>
        </p:spPr>
      </p:pic>
      <p:pic>
        <p:nvPicPr>
          <p:cNvPr id="140" name="Picture 13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32785" y="4994054"/>
            <a:ext cx="684782" cy="684782"/>
          </a:xfrm>
          <a:prstGeom prst="rect">
            <a:avLst/>
          </a:prstGeom>
        </p:spPr>
      </p:pic>
      <p:pic>
        <p:nvPicPr>
          <p:cNvPr id="141" name="Picture 140"/>
          <p:cNvPicPr>
            <a:picLocks noChangeAspect="1"/>
          </p:cNvPicPr>
          <p:nvPr/>
        </p:nvPicPr>
        <p:blipFill>
          <a:blip r:embed="rId6"/>
          <a:stretch>
            <a:fillRect/>
          </a:stretch>
        </p:blipFill>
        <p:spPr>
          <a:xfrm>
            <a:off x="6870507" y="601662"/>
            <a:ext cx="655106" cy="655106"/>
          </a:xfrm>
          <a:prstGeom prst="rect">
            <a:avLst/>
          </a:prstGeom>
        </p:spPr>
      </p:pic>
      <p:sp>
        <p:nvSpPr>
          <p:cNvPr id="142" name="TextBox 141"/>
          <p:cNvSpPr txBox="1"/>
          <p:nvPr/>
        </p:nvSpPr>
        <p:spPr>
          <a:xfrm>
            <a:off x="580547" y="5935662"/>
            <a:ext cx="11277600" cy="738664"/>
          </a:xfrm>
          <a:prstGeom prst="rect">
            <a:avLst/>
          </a:prstGeom>
          <a:solidFill>
            <a:srgbClr val="92D050"/>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Selling Point: </a:t>
            </a:r>
            <a:r>
              <a:rPr lang="en-US" sz="3200" kern="0" dirty="0">
                <a:gradFill>
                  <a:gsLst>
                    <a:gs pos="2917">
                      <a:schemeClr val="tx1"/>
                    </a:gs>
                    <a:gs pos="30000">
                      <a:schemeClr val="tx1"/>
                    </a:gs>
                  </a:gsLst>
                  <a:lin ang="5400000" scaled="0"/>
                </a:gradFill>
              </a:rPr>
              <a:t>s</a:t>
            </a:r>
            <a:r>
              <a:rPr kumimoji="0" lang="en-US" sz="3200" b="0" i="0" u="none" strike="noStrike" kern="0" cap="none" spc="0" normalizeH="0" baseline="0" noProof="0" dirty="0" err="1">
                <a:ln>
                  <a:noFill/>
                </a:ln>
                <a:gradFill>
                  <a:gsLst>
                    <a:gs pos="2917">
                      <a:schemeClr val="tx1"/>
                    </a:gs>
                    <a:gs pos="30000">
                      <a:schemeClr val="tx1"/>
                    </a:gs>
                  </a:gsLst>
                  <a:lin ang="5400000" scaled="0"/>
                </a:gradFill>
                <a:effectLst/>
                <a:uLnTx/>
                <a:uFillTx/>
              </a:rPr>
              <a:t>tateful</a:t>
            </a: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 services</a:t>
            </a:r>
            <a:r>
              <a:rPr kumimoji="0" lang="en-US" sz="3200" b="0" i="0" u="none" strike="noStrike" kern="0" cap="none" spc="0" normalizeH="0" noProof="0" dirty="0">
                <a:ln>
                  <a:noFill/>
                </a:ln>
                <a:gradFill>
                  <a:gsLst>
                    <a:gs pos="2917">
                      <a:schemeClr val="tx1"/>
                    </a:gs>
                    <a:gs pos="30000">
                      <a:schemeClr val="tx1"/>
                    </a:gs>
                  </a:gsLst>
                  <a:lin ang="5400000" scaled="0"/>
                </a:gradFill>
                <a:effectLst/>
                <a:uLnTx/>
                <a:uFillTx/>
              </a:rPr>
              <a:t> are unique to Service Fabric</a:t>
            </a:r>
            <a:endPar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3304390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7" grpId="0" animBg="1"/>
      <p:bldP spid="137" grpId="0" animBg="1"/>
      <p:bldP spid="1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659062"/>
            <a:ext cx="10820399" cy="2179058"/>
          </a:xfrm>
          <a:noFill/>
        </p:spPr>
        <p:txBody>
          <a:bodyPr/>
          <a:lstStyle/>
          <a:p>
            <a:r>
              <a:rPr lang="en-US" dirty="0"/>
              <a:t>Demo: Voting application</a:t>
            </a:r>
          </a:p>
        </p:txBody>
      </p:sp>
      <p:sp>
        <p:nvSpPr>
          <p:cNvPr id="2" name="Text Placeholder 1"/>
          <p:cNvSpPr>
            <a:spLocks noGrp="1"/>
          </p:cNvSpPr>
          <p:nvPr>
            <p:ph type="body" sz="quarter" idx="12"/>
          </p:nvPr>
        </p:nvSpPr>
        <p:spPr>
          <a:xfrm>
            <a:off x="310463" y="3748591"/>
            <a:ext cx="11125199" cy="738664"/>
          </a:xfrm>
        </p:spPr>
        <p:txBody>
          <a:bodyPr/>
          <a:lstStyle/>
          <a:p>
            <a:r>
              <a:rPr lang="en-US" dirty="0"/>
              <a:t>Building Stateless and </a:t>
            </a:r>
            <a:r>
              <a:rPr lang="en-US" dirty="0" err="1"/>
              <a:t>Stateful</a:t>
            </a:r>
            <a:r>
              <a:rPr lang="en-US" dirty="0"/>
              <a:t> applications</a:t>
            </a:r>
          </a:p>
        </p:txBody>
      </p:sp>
      <p:sp>
        <p:nvSpPr>
          <p:cNvPr id="5" name="Rectangle 4"/>
          <p:cNvSpPr/>
          <p:nvPr/>
        </p:nvSpPr>
        <p:spPr>
          <a:xfrm>
            <a:off x="1722437" y="6164262"/>
            <a:ext cx="8763000" cy="369332"/>
          </a:xfrm>
          <a:prstGeom prst="rect">
            <a:avLst/>
          </a:prstGeom>
        </p:spPr>
        <p:txBody>
          <a:bodyPr wrap="square">
            <a:spAutoFit/>
          </a:bodyPr>
          <a:lstStyle/>
          <a:p>
            <a:r>
              <a:rPr lang="en-US" dirty="0">
                <a:hlinkClick r:id="rId3"/>
              </a:rPr>
              <a:t>https://docs.microsoft.com/en-us/azure/service-fabric/service-fabric-quickstart-dotnet</a:t>
            </a:r>
            <a:r>
              <a:rPr lang="en-US" dirty="0"/>
              <a:t> </a:t>
            </a:r>
          </a:p>
        </p:txBody>
      </p:sp>
    </p:spTree>
    <p:extLst>
      <p:ext uri="{BB962C8B-B14F-4D97-AF65-F5344CB8AC3E}">
        <p14:creationId xmlns:p14="http://schemas.microsoft.com/office/powerpoint/2010/main" val="143204592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66076" y="1735672"/>
            <a:ext cx="9012818" cy="4068211"/>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chemeClr val="tx1"/>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grpSp>
      <p:sp>
        <p:nvSpPr>
          <p:cNvPr id="4" name="TextBox 3"/>
          <p:cNvSpPr txBox="1"/>
          <p:nvPr/>
        </p:nvSpPr>
        <p:spPr>
          <a:xfrm>
            <a:off x="2734199" y="1318883"/>
            <a:ext cx="2382699" cy="3823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effectLst/>
              <a:uLnTx/>
              <a:uFillTx/>
              <a:latin typeface="Segoe UI"/>
              <a:ea typeface="+mn-ea"/>
              <a:cs typeface="+mn-cs"/>
            </a:endParaRPr>
          </a:p>
        </p:txBody>
      </p:sp>
      <p:sp>
        <p:nvSpPr>
          <p:cNvPr id="23" name="Title 1"/>
          <p:cNvSpPr>
            <a:spLocks noGrp="1"/>
          </p:cNvSpPr>
          <p:nvPr>
            <p:ph type="title"/>
          </p:nvPr>
        </p:nvSpPr>
        <p:spPr>
          <a:xfrm>
            <a:off x="274637" y="296076"/>
            <a:ext cx="11188002" cy="762786"/>
          </a:xfrm>
        </p:spPr>
        <p:txBody>
          <a:bodyPr>
            <a:noAutofit/>
          </a:bodyPr>
          <a:lstStyle/>
          <a:p>
            <a:r>
              <a:rPr lang="en-US" sz="4800" dirty="0"/>
              <a:t>Application Upgrade</a:t>
            </a:r>
          </a:p>
        </p:txBody>
      </p:sp>
      <p:sp>
        <p:nvSpPr>
          <p:cNvPr id="25" name="Rounded Rectangle 24"/>
          <p:cNvSpPr/>
          <p:nvPr/>
        </p:nvSpPr>
        <p:spPr>
          <a:xfrm>
            <a:off x="3429207" y="3019914"/>
            <a:ext cx="1227492" cy="379222"/>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671215" y="4554907"/>
            <a:ext cx="1227492" cy="33949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329692" y="4656155"/>
            <a:ext cx="1227492" cy="353660"/>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947255" y="2081935"/>
            <a:ext cx="1281516" cy="3733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102817" y="5103277"/>
            <a:ext cx="1281516" cy="36941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621178" y="4998643"/>
            <a:ext cx="1281516" cy="39230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429207" y="2494130"/>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6" name="Rounded Rectangle 35"/>
          <p:cNvSpPr/>
          <p:nvPr/>
        </p:nvSpPr>
        <p:spPr>
          <a:xfrm>
            <a:off x="10635221" y="3126246"/>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7" name="Rounded Rectangle 36"/>
          <p:cNvSpPr/>
          <p:nvPr/>
        </p:nvSpPr>
        <p:spPr>
          <a:xfrm>
            <a:off x="7563015" y="4659145"/>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9" name="Rectangle 38"/>
          <p:cNvSpPr/>
          <p:nvPr/>
        </p:nvSpPr>
        <p:spPr bwMode="auto">
          <a:xfrm>
            <a:off x="357686" y="2323931"/>
            <a:ext cx="1918151" cy="237107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404609" y="1775920"/>
            <a:ext cx="1824303" cy="382308"/>
          </a:xfrm>
          <a:prstGeom prst="rect">
            <a:avLst/>
          </a:prstGeom>
        </p:spPr>
        <p:txBody>
          <a:bodyPr wrap="none">
            <a:sp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dirty="0">
                <a:ln>
                  <a:noFill/>
                </a:ln>
                <a:effectLst/>
                <a:uLnTx/>
                <a:uFillTx/>
                <a:latin typeface="Segoe UI"/>
                <a:ea typeface="+mn-ea"/>
                <a:cs typeface="+mn-cs"/>
              </a:rPr>
              <a:t>App Repository</a:t>
            </a:r>
          </a:p>
        </p:txBody>
      </p:sp>
      <p:sp>
        <p:nvSpPr>
          <p:cNvPr id="40" name="Rounded Rectangle 39"/>
          <p:cNvSpPr/>
          <p:nvPr/>
        </p:nvSpPr>
        <p:spPr>
          <a:xfrm>
            <a:off x="676868" y="2577516"/>
            <a:ext cx="1280160" cy="3657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703880" y="3634339"/>
            <a:ext cx="1280160" cy="36576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43" name="Rounded Rectangle 42"/>
          <p:cNvSpPr/>
          <p:nvPr/>
        </p:nvSpPr>
        <p:spPr>
          <a:xfrm>
            <a:off x="703880" y="3098442"/>
            <a:ext cx="1280160" cy="365760"/>
          </a:xfrm>
          <a:prstGeom prst="roundRect">
            <a:avLst/>
          </a:prstGeom>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703880" y="4170722"/>
            <a:ext cx="1280160" cy="365760"/>
          </a:xfrm>
          <a:prstGeom prst="round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34" name="Rounded Rectangle 33"/>
          <p:cNvSpPr/>
          <p:nvPr/>
        </p:nvSpPr>
        <p:spPr>
          <a:xfrm>
            <a:off x="3398837" y="2468805"/>
            <a:ext cx="1280160" cy="36576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1" name="Rounded Rectangle 40"/>
          <p:cNvSpPr/>
          <p:nvPr/>
        </p:nvSpPr>
        <p:spPr>
          <a:xfrm>
            <a:off x="7586148" y="4656154"/>
            <a:ext cx="1204359" cy="354845"/>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4" name="Rounded Rectangle 43"/>
          <p:cNvSpPr/>
          <p:nvPr/>
        </p:nvSpPr>
        <p:spPr>
          <a:xfrm>
            <a:off x="10638181" y="3120724"/>
            <a:ext cx="1280160" cy="36576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5" name="Rectangle 44"/>
          <p:cNvSpPr/>
          <p:nvPr/>
        </p:nvSpPr>
        <p:spPr bwMode="auto">
          <a:xfrm>
            <a:off x="2732995" y="1450846"/>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51" normalizeH="0" baseline="0" noProof="0" dirty="0">
                <a:ln>
                  <a:noFill/>
                </a:ln>
                <a:solidFill>
                  <a:schemeClr val="tx1"/>
                </a:soli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6035832" y="1450845"/>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90" fontAlgn="base">
              <a:spcBef>
                <a:spcPct val="0"/>
              </a:spcBef>
              <a:spcAft>
                <a:spcPct val="0"/>
              </a:spcAft>
            </a:pPr>
            <a:r>
              <a:rPr lang="en-US" sz="1428" spc="-51" dirty="0">
                <a:solidFill>
                  <a:schemeClr val="tx1"/>
                </a:solidFill>
                <a:latin typeface="Segoe UI" pitchFamily="34" charset="0"/>
                <a:ea typeface="Segoe UI" pitchFamily="34" charset="0"/>
                <a:cs typeface="Segoe UI" pitchFamily="34" charset="0"/>
              </a:rPr>
              <a:t>Upgrade Domain #2</a:t>
            </a:r>
          </a:p>
        </p:txBody>
      </p:sp>
      <p:sp>
        <p:nvSpPr>
          <p:cNvPr id="47" name="Rectangle 46"/>
          <p:cNvSpPr/>
          <p:nvPr/>
        </p:nvSpPr>
        <p:spPr bwMode="auto">
          <a:xfrm>
            <a:off x="9190037" y="1439862"/>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90" fontAlgn="base">
              <a:spcBef>
                <a:spcPct val="0"/>
              </a:spcBef>
              <a:spcAft>
                <a:spcPct val="0"/>
              </a:spcAft>
            </a:pPr>
            <a:r>
              <a:rPr lang="en-US" sz="1428" spc="-51" dirty="0">
                <a:solidFill>
                  <a:schemeClr val="tx1"/>
                </a:solidFill>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15904677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grpId="0"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xit" presetSubtype="0" fill="hold" grpId="0" nodeType="afterEffect">
                                  <p:stCondLst>
                                    <p:cond delay="0"/>
                                  </p:stCondLst>
                                  <p:childTnLst>
                                    <p:animEffect transition="out" filter="fade">
                                      <p:cBhvr>
                                        <p:cTn id="25" dur="500"/>
                                        <p:tgtEl>
                                          <p:spTgt spid="36"/>
                                        </p:tgtEl>
                                      </p:cBhvr>
                                    </p:animEffect>
                                    <p:set>
                                      <p:cBhvr>
                                        <p:cTn id="26" dur="1" fill="hold">
                                          <p:stCondLst>
                                            <p:cond delay="499"/>
                                          </p:stCondLst>
                                        </p:cTn>
                                        <p:tgtEl>
                                          <p:spTgt spid="36"/>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96862"/>
            <a:ext cx="11704320" cy="914400"/>
          </a:xfrm>
        </p:spPr>
        <p:txBody>
          <a:bodyPr/>
          <a:lstStyle/>
          <a:p>
            <a:r>
              <a:rPr lang="en-US"/>
              <a:t>Gateway to your application: lots of options!</a:t>
            </a:r>
          </a:p>
        </p:txBody>
      </p:sp>
      <p:grpSp>
        <p:nvGrpSpPr>
          <p:cNvPr id="24" name="Group 23"/>
          <p:cNvGrpSpPr/>
          <p:nvPr/>
        </p:nvGrpSpPr>
        <p:grpSpPr>
          <a:xfrm>
            <a:off x="2708644" y="1028686"/>
            <a:ext cx="4937808" cy="1341960"/>
            <a:chOff x="565527" y="1887917"/>
            <a:chExt cx="4937808" cy="1341960"/>
          </a:xfrm>
        </p:grpSpPr>
        <p:pic>
          <p:nvPicPr>
            <p:cNvPr id="4" name="Picture 3"/>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3405260" y="1887917"/>
              <a:ext cx="618745" cy="618745"/>
            </a:xfrm>
            <a:prstGeom prst="rect">
              <a:avLst/>
            </a:prstGeom>
          </p:spPr>
        </p:pic>
        <p:sp>
          <p:nvSpPr>
            <p:cNvPr id="8" name="TextBox 7"/>
            <p:cNvSpPr txBox="1"/>
            <p:nvPr/>
          </p:nvSpPr>
          <p:spPr>
            <a:xfrm>
              <a:off x="565527" y="2721622"/>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Azure Load Balancer</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cxnSp>
          <p:nvCxnSpPr>
            <p:cNvPr id="12" name="Straight Arrow Connector 11"/>
            <p:cNvCxnSpPr/>
            <p:nvPr/>
          </p:nvCxnSpPr>
          <p:spPr>
            <a:xfrm flipH="1">
              <a:off x="4055535" y="22018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746919" y="2274287"/>
            <a:ext cx="2670365" cy="1443791"/>
            <a:chOff x="2865437" y="3551707"/>
            <a:chExt cx="2670365" cy="1443791"/>
          </a:xfrm>
        </p:grpSpPr>
        <p:sp>
          <p:nvSpPr>
            <p:cNvPr id="9" name="TextBox 8"/>
            <p:cNvSpPr txBox="1"/>
            <p:nvPr/>
          </p:nvSpPr>
          <p:spPr>
            <a:xfrm>
              <a:off x="2865437" y="4487243"/>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Azure API Management</a:t>
              </a:r>
            </a:p>
          </p:txBody>
        </p:sp>
        <p:pic>
          <p:nvPicPr>
            <p:cNvPr id="10" name="Picture 9"/>
            <p:cNvPicPr>
              <a:picLocks noChangeAspect="1"/>
            </p:cNvPicPr>
            <p:nvPr/>
          </p:nvPicPr>
          <p:blipFill>
            <a:blip r:embed="rId5"/>
            <a:stretch>
              <a:fillRect/>
            </a:stretch>
          </p:blipFill>
          <p:spPr>
            <a:xfrm>
              <a:off x="3307712" y="3551707"/>
              <a:ext cx="780290" cy="780290"/>
            </a:xfrm>
            <a:prstGeom prst="rect">
              <a:avLst/>
            </a:prstGeom>
          </p:spPr>
        </p:pic>
        <p:cxnSp>
          <p:nvCxnSpPr>
            <p:cNvPr id="14" name="Straight Arrow Connector 13"/>
            <p:cNvCxnSpPr/>
            <p:nvPr/>
          </p:nvCxnSpPr>
          <p:spPr>
            <a:xfrm flipH="1">
              <a:off x="4088002" y="38782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682899" y="3573462"/>
            <a:ext cx="2732611" cy="1457262"/>
            <a:chOff x="2803191" y="5220541"/>
            <a:chExt cx="2732611" cy="1457262"/>
          </a:xfrm>
        </p:grpSpPr>
        <p:pic>
          <p:nvPicPr>
            <p:cNvPr id="6" name="Picture 5"/>
            <p:cNvPicPr>
              <a:picLocks noChangeAspect="1"/>
            </p:cNvPicPr>
            <p:nvPr/>
          </p:nvPicPr>
          <p:blipFill>
            <a:blip r:embed="rId6"/>
            <a:stretch>
              <a:fillRect/>
            </a:stretch>
          </p:blipFill>
          <p:spPr>
            <a:xfrm>
              <a:off x="3330271" y="5220541"/>
              <a:ext cx="780290" cy="780290"/>
            </a:xfrm>
            <a:prstGeom prst="rect">
              <a:avLst/>
            </a:prstGeom>
          </p:spPr>
        </p:pic>
        <p:sp>
          <p:nvSpPr>
            <p:cNvPr id="11" name="TextBox 10"/>
            <p:cNvSpPr txBox="1"/>
            <p:nvPr/>
          </p:nvSpPr>
          <p:spPr>
            <a:xfrm>
              <a:off x="2803191" y="6169548"/>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err="1">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IoT</a:t>
              </a: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 Hub</a:t>
              </a:r>
            </a:p>
          </p:txBody>
        </p:sp>
        <p:cxnSp>
          <p:nvCxnSpPr>
            <p:cNvPr id="16" name="Straight Arrow Connector 15"/>
            <p:cNvCxnSpPr/>
            <p:nvPr/>
          </p:nvCxnSpPr>
          <p:spPr>
            <a:xfrm flipH="1">
              <a:off x="4088002" y="570825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708644" y="5945652"/>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Event Hub</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grpSp>
        <p:nvGrpSpPr>
          <p:cNvPr id="26" name="Group 25"/>
          <p:cNvGrpSpPr/>
          <p:nvPr/>
        </p:nvGrpSpPr>
        <p:grpSpPr>
          <a:xfrm>
            <a:off x="3209979" y="5039130"/>
            <a:ext cx="2256165" cy="780290"/>
            <a:chOff x="7695872" y="3161562"/>
            <a:chExt cx="2256165" cy="780290"/>
          </a:xfrm>
        </p:grpSpPr>
        <p:cxnSp>
          <p:nvCxnSpPr>
            <p:cNvPr id="21" name="Straight Arrow Connector 20"/>
            <p:cNvCxnSpPr/>
            <p:nvPr/>
          </p:nvCxnSpPr>
          <p:spPr>
            <a:xfrm flipH="1">
              <a:off x="8504237" y="3556614"/>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7695872" y="3161562"/>
              <a:ext cx="780290" cy="780290"/>
            </a:xfrm>
            <a:prstGeom prst="rect">
              <a:avLst/>
            </a:prstGeom>
          </p:spPr>
        </p:pic>
      </p:grpSp>
      <p:pic>
        <p:nvPicPr>
          <p:cNvPr id="27" name="Picture 26"/>
          <p:cNvPicPr>
            <a:picLocks noChangeAspect="1"/>
          </p:cNvPicPr>
          <p:nvPr/>
        </p:nvPicPr>
        <p:blipFill>
          <a:blip r:embed="rId8"/>
          <a:stretch>
            <a:fillRect/>
          </a:stretch>
        </p:blipFill>
        <p:spPr>
          <a:xfrm>
            <a:off x="3272572" y="1023897"/>
            <a:ext cx="655106" cy="655106"/>
          </a:xfrm>
          <a:prstGeom prst="rect">
            <a:avLst/>
          </a:prstGeom>
        </p:spPr>
      </p:pic>
      <p:cxnSp>
        <p:nvCxnSpPr>
          <p:cNvPr id="33" name="Straight Arrow Connector 32"/>
          <p:cNvCxnSpPr/>
          <p:nvPr/>
        </p:nvCxnSpPr>
        <p:spPr>
          <a:xfrm flipH="1">
            <a:off x="4066553" y="1333648"/>
            <a:ext cx="1350731" cy="881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52243" y="1666043"/>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stateless web gateway</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grpSp>
        <p:nvGrpSpPr>
          <p:cNvPr id="2" name="Group 1"/>
          <p:cNvGrpSpPr/>
          <p:nvPr/>
        </p:nvGrpSpPr>
        <p:grpSpPr>
          <a:xfrm>
            <a:off x="7513637" y="906462"/>
            <a:ext cx="1573764" cy="1285298"/>
            <a:chOff x="7819196" y="994133"/>
            <a:chExt cx="1573764" cy="1285298"/>
          </a:xfrm>
        </p:grpSpPr>
        <p:pic>
          <p:nvPicPr>
            <p:cNvPr id="30" name="Picture 29"/>
            <p:cNvPicPr>
              <a:picLocks noChangeAspect="1"/>
            </p:cNvPicPr>
            <p:nvPr/>
          </p:nvPicPr>
          <p:blipFill>
            <a:blip r:embed="rId9"/>
            <a:stretch>
              <a:fillRect/>
            </a:stretch>
          </p:blipFill>
          <p:spPr>
            <a:xfrm>
              <a:off x="8219337" y="994133"/>
              <a:ext cx="791411" cy="791411"/>
            </a:xfrm>
            <a:prstGeom prst="rect">
              <a:avLst/>
            </a:prstGeom>
          </p:spPr>
        </p:pic>
        <p:sp>
          <p:nvSpPr>
            <p:cNvPr id="37" name="TextBox 36"/>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38" name="Group 37"/>
          <p:cNvGrpSpPr/>
          <p:nvPr/>
        </p:nvGrpSpPr>
        <p:grpSpPr>
          <a:xfrm>
            <a:off x="5212930" y="2218246"/>
            <a:ext cx="1573764" cy="1285298"/>
            <a:chOff x="7819196" y="994133"/>
            <a:chExt cx="1573764" cy="1285298"/>
          </a:xfrm>
        </p:grpSpPr>
        <p:pic>
          <p:nvPicPr>
            <p:cNvPr id="39" name="Picture 38"/>
            <p:cNvPicPr>
              <a:picLocks noChangeAspect="1"/>
            </p:cNvPicPr>
            <p:nvPr/>
          </p:nvPicPr>
          <p:blipFill>
            <a:blip r:embed="rId9"/>
            <a:stretch>
              <a:fillRect/>
            </a:stretch>
          </p:blipFill>
          <p:spPr>
            <a:xfrm>
              <a:off x="8219337" y="994133"/>
              <a:ext cx="791411" cy="791411"/>
            </a:xfrm>
            <a:prstGeom prst="rect">
              <a:avLst/>
            </a:prstGeom>
          </p:spPr>
        </p:pic>
        <p:sp>
          <p:nvSpPr>
            <p:cNvPr id="40" name="TextBox 39"/>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41" name="Group 40"/>
          <p:cNvGrpSpPr/>
          <p:nvPr/>
        </p:nvGrpSpPr>
        <p:grpSpPr>
          <a:xfrm>
            <a:off x="5221894" y="3642736"/>
            <a:ext cx="1573764" cy="1285298"/>
            <a:chOff x="7819196" y="994133"/>
            <a:chExt cx="1573764" cy="1285298"/>
          </a:xfrm>
        </p:grpSpPr>
        <p:pic>
          <p:nvPicPr>
            <p:cNvPr id="42" name="Picture 41"/>
            <p:cNvPicPr>
              <a:picLocks noChangeAspect="1"/>
            </p:cNvPicPr>
            <p:nvPr/>
          </p:nvPicPr>
          <p:blipFill>
            <a:blip r:embed="rId9"/>
            <a:stretch>
              <a:fillRect/>
            </a:stretch>
          </p:blipFill>
          <p:spPr>
            <a:xfrm>
              <a:off x="8219337" y="994133"/>
              <a:ext cx="791411" cy="791411"/>
            </a:xfrm>
            <a:prstGeom prst="rect">
              <a:avLst/>
            </a:prstGeom>
          </p:spPr>
        </p:pic>
        <p:sp>
          <p:nvSpPr>
            <p:cNvPr id="43" name="TextBox 42"/>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44" name="Group 43"/>
          <p:cNvGrpSpPr/>
          <p:nvPr/>
        </p:nvGrpSpPr>
        <p:grpSpPr>
          <a:xfrm>
            <a:off x="5230858" y="5021262"/>
            <a:ext cx="1573764" cy="1285298"/>
            <a:chOff x="7819196" y="994133"/>
            <a:chExt cx="1573764" cy="1285298"/>
          </a:xfrm>
        </p:grpSpPr>
        <p:pic>
          <p:nvPicPr>
            <p:cNvPr id="45" name="Picture 44"/>
            <p:cNvPicPr>
              <a:picLocks noChangeAspect="1"/>
            </p:cNvPicPr>
            <p:nvPr/>
          </p:nvPicPr>
          <p:blipFill>
            <a:blip r:embed="rId9"/>
            <a:stretch>
              <a:fillRect/>
            </a:stretch>
          </p:blipFill>
          <p:spPr>
            <a:xfrm>
              <a:off x="8219337" y="994133"/>
              <a:ext cx="791411" cy="791411"/>
            </a:xfrm>
            <a:prstGeom prst="rect">
              <a:avLst/>
            </a:prstGeom>
          </p:spPr>
        </p:pic>
        <p:sp>
          <p:nvSpPr>
            <p:cNvPr id="46" name="TextBox 45"/>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sp>
        <p:nvSpPr>
          <p:cNvPr id="34" name="TextBox 33"/>
          <p:cNvSpPr txBox="1"/>
          <p:nvPr/>
        </p:nvSpPr>
        <p:spPr>
          <a:xfrm>
            <a:off x="76200" y="6187598"/>
            <a:ext cx="12314237" cy="738664"/>
          </a:xfrm>
          <a:prstGeom prst="rect">
            <a:avLst/>
          </a:prstGeom>
          <a:solidFill>
            <a:srgbClr val="92D050"/>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Selling Point: Service Fabric</a:t>
            </a:r>
            <a:r>
              <a:rPr kumimoji="0" lang="en-US" sz="3200" b="0" i="0" u="none" strike="noStrike" kern="0" cap="none" spc="0" normalizeH="0" noProof="0" dirty="0">
                <a:ln>
                  <a:noFill/>
                </a:ln>
                <a:gradFill>
                  <a:gsLst>
                    <a:gs pos="2917">
                      <a:schemeClr val="tx1"/>
                    </a:gs>
                    <a:gs pos="30000">
                      <a:schemeClr val="tx1"/>
                    </a:gs>
                  </a:gsLst>
                  <a:lin ang="5400000" scaled="0"/>
                </a:gradFill>
                <a:effectLst/>
                <a:uLnTx/>
                <a:uFillTx/>
              </a:rPr>
              <a:t> integrates with other Azure services</a:t>
            </a:r>
            <a:endPar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5921534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 The Road Ahead</a:t>
            </a:r>
          </a:p>
        </p:txBody>
      </p:sp>
      <p:sp>
        <p:nvSpPr>
          <p:cNvPr id="3" name="Text Placeholder 2"/>
          <p:cNvSpPr>
            <a:spLocks noGrp="1"/>
          </p:cNvSpPr>
          <p:nvPr>
            <p:ph type="body" sz="quarter" idx="10"/>
          </p:nvPr>
        </p:nvSpPr>
        <p:spPr>
          <a:xfrm>
            <a:off x="274702" y="1211287"/>
            <a:ext cx="11888787" cy="3886175"/>
          </a:xfrm>
        </p:spPr>
        <p:txBody>
          <a:bodyPr/>
          <a:lstStyle/>
          <a:p>
            <a:r>
              <a:rPr lang="en-US" dirty="0"/>
              <a:t>.NET Core for Windows and Linux applications</a:t>
            </a:r>
          </a:p>
          <a:p>
            <a:r>
              <a:rPr lang="en-US" dirty="0"/>
              <a:t>Simplified data structures can be used with any programming model </a:t>
            </a:r>
          </a:p>
          <a:p>
            <a:endParaRPr lang="en-US" dirty="0"/>
          </a:p>
        </p:txBody>
      </p:sp>
      <p:grpSp>
        <p:nvGrpSpPr>
          <p:cNvPr id="4" name="Group 3"/>
          <p:cNvGrpSpPr/>
          <p:nvPr/>
        </p:nvGrpSpPr>
        <p:grpSpPr>
          <a:xfrm>
            <a:off x="579437" y="3153062"/>
            <a:ext cx="6909234" cy="674370"/>
            <a:chOff x="954606" y="5829301"/>
            <a:chExt cx="6909234" cy="67437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13" b="9605"/>
            <a:stretch/>
          </p:blipFill>
          <p:spPr>
            <a:xfrm>
              <a:off x="954606" y="5829301"/>
              <a:ext cx="6909234" cy="674370"/>
            </a:xfrm>
            <a:prstGeom prst="rect">
              <a:avLst/>
            </a:prstGeom>
          </p:spPr>
        </p:pic>
        <p:sp>
          <p:nvSpPr>
            <p:cNvPr id="6" name="Rectangle 5"/>
            <p:cNvSpPr/>
            <p:nvPr/>
          </p:nvSpPr>
          <p:spPr>
            <a:xfrm>
              <a:off x="2251710" y="6256972"/>
              <a:ext cx="3931920" cy="24669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9749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xmlns:p14="http://schemas.microsoft.com/office/powerpoint/2010/main" xmlns:a14="http://schemas.microsoft.com/office/drawing/2010/main" xmlns="" id="{FAAC426D-1B79-4B9C-9C0F-F6951D904F94}"/>
              </a:ext>
            </a:extLst>
          </p:cNvPr>
          <p:cNvSpPr>
            <a:spLocks noGrp="1"/>
          </p:cNvSpPr>
          <p:nvPr>
            <p:ph type="title"/>
          </p:nvPr>
        </p:nvSpPr>
        <p:spPr>
          <a:xfrm>
            <a:off x="275163" y="297352"/>
            <a:ext cx="11887878" cy="565091"/>
          </a:xfrm>
        </p:spPr>
        <p:txBody>
          <a:bodyPr/>
          <a:lstStyle/>
          <a:p>
            <a:r>
              <a:rPr lang="en-US" dirty="0">
                <a:solidFill>
                  <a:schemeClr val="tx1"/>
                </a:solidFill>
                <a:cs typeface="Segoe UI Semibold" panose="020B0702040204020203" pitchFamily="34" charset="0"/>
              </a:rPr>
              <a:t>To build, deploy, and operate…</a:t>
            </a:r>
          </a:p>
        </p:txBody>
      </p:sp>
      <p:sp>
        <p:nvSpPr>
          <p:cNvPr id="49" name="Text Placeholder 21">
            <a:extLst>
              <a:ext uri="{FF2B5EF4-FFF2-40B4-BE49-F238E27FC236}">
                <a16:creationId xmlns:a16="http://schemas.microsoft.com/office/drawing/2014/main" xmlns:p14="http://schemas.microsoft.com/office/powerpoint/2010/main" xmlns:a14="http://schemas.microsoft.com/office/drawing/2010/main" xmlns="" id="{CE9E0BCF-0EF1-45DE-977E-1EA1A143FE7E}"/>
              </a:ext>
            </a:extLst>
          </p:cNvPr>
          <p:cNvSpPr txBox="1">
            <a:spLocks/>
          </p:cNvSpPr>
          <p:nvPr/>
        </p:nvSpPr>
        <p:spPr>
          <a:xfrm>
            <a:off x="275163" y="1214796"/>
            <a:ext cx="11887878" cy="467152"/>
          </a:xfrm>
          <a:prstGeom prst="rect">
            <a:avLst/>
          </a:prstGeom>
        </p:spPr>
        <p:txBody>
          <a:bodyPr wrap="square" lIns="146283"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defRPr/>
            </a:pPr>
            <a:r>
              <a:rPr lang="en-US" sz="2000" dirty="0">
                <a:solidFill>
                  <a:srgbClr val="505050"/>
                </a:solidFill>
                <a:latin typeface="Segoe UI Semibold"/>
              </a:rPr>
              <a:t>…containers or microservices on any OS on any cloud</a:t>
            </a:r>
          </a:p>
        </p:txBody>
      </p:sp>
      <p:grpSp>
        <p:nvGrpSpPr>
          <p:cNvPr id="51" name="Group 50">
            <a:extLst>
              <a:ext uri="{FF2B5EF4-FFF2-40B4-BE49-F238E27FC236}">
                <a16:creationId xmlns:a16="http://schemas.microsoft.com/office/drawing/2014/main" xmlns:p14="http://schemas.microsoft.com/office/powerpoint/2010/main" xmlns:a14="http://schemas.microsoft.com/office/drawing/2010/main" xmlns="" id="{CFF3D83A-FCA4-4101-AAFB-A3BDCA1D3854}"/>
              </a:ext>
            </a:extLst>
          </p:cNvPr>
          <p:cNvGrpSpPr/>
          <p:nvPr/>
        </p:nvGrpSpPr>
        <p:grpSpPr>
          <a:xfrm>
            <a:off x="167602" y="2869054"/>
            <a:ext cx="12104446" cy="492239"/>
            <a:chOff x="166743" y="3220231"/>
            <a:chExt cx="12106163" cy="492309"/>
          </a:xfrm>
          <a:solidFill>
            <a:srgbClr val="002050"/>
          </a:solidFill>
        </p:grpSpPr>
        <p:sp>
          <p:nvSpPr>
            <p:cNvPr id="52" name="Hexagon 51">
              <a:extLst>
                <a:ext uri="{FF2B5EF4-FFF2-40B4-BE49-F238E27FC236}">
                  <a16:creationId xmlns:a16="http://schemas.microsoft.com/office/drawing/2014/main" xmlns:p14="http://schemas.microsoft.com/office/powerpoint/2010/main" xmlns:a14="http://schemas.microsoft.com/office/drawing/2010/main" xmlns=""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xmlns:p14="http://schemas.microsoft.com/office/powerpoint/2010/main" xmlns:a14="http://schemas.microsoft.com/office/drawing/2010/main" xmlns=""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xmlns:p14="http://schemas.microsoft.com/office/powerpoint/2010/main" xmlns:a14="http://schemas.microsoft.com/office/drawing/2010/main" xmlns=""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xmlns:p14="http://schemas.microsoft.com/office/powerpoint/2010/main" xmlns:a14="http://schemas.microsoft.com/office/drawing/2010/main" xmlns=""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xmlns:p14="http://schemas.microsoft.com/office/powerpoint/2010/main" xmlns:a14="http://schemas.microsoft.com/office/drawing/2010/main" xmlns=""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xmlns:p14="http://schemas.microsoft.com/office/powerpoint/2010/main" xmlns:a14="http://schemas.microsoft.com/office/drawing/2010/main" xmlns=""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xmlns:p14="http://schemas.microsoft.com/office/powerpoint/2010/main" xmlns:a14="http://schemas.microsoft.com/office/drawing/2010/main" xmlns=""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xmlns:p14="http://schemas.microsoft.com/office/powerpoint/2010/main" xmlns:a14="http://schemas.microsoft.com/office/drawing/2010/main" xmlns=""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xmlns:p14="http://schemas.microsoft.com/office/powerpoint/2010/main" xmlns:a14="http://schemas.microsoft.com/office/drawing/2010/main" xmlns=""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xmlns:p14="http://schemas.microsoft.com/office/powerpoint/2010/main" xmlns:a14="http://schemas.microsoft.com/office/drawing/2010/main" xmlns=""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xmlns:p14="http://schemas.microsoft.com/office/powerpoint/2010/main" xmlns:a14="http://schemas.microsoft.com/office/drawing/2010/main" xmlns=""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xmlns:p14="http://schemas.microsoft.com/office/powerpoint/2010/main" xmlns:a14="http://schemas.microsoft.com/office/drawing/2010/main" xmlns=""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a16="http://schemas.microsoft.com/office/drawing/2014/main" xmlns:p14="http://schemas.microsoft.com/office/powerpoint/2010/main" xmlns:a14="http://schemas.microsoft.com/office/drawing/2010/main" xmlns="" id="{599C1AA1-02A7-4DBE-B8CA-0455080BD199}"/>
              </a:ext>
            </a:extLst>
          </p:cNvPr>
          <p:cNvSpPr/>
          <p:nvPr/>
        </p:nvSpPr>
        <p:spPr bwMode="auto">
          <a:xfrm>
            <a:off x="12223711" y="1894632"/>
            <a:ext cx="570998" cy="492239"/>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xmlns:p14="http://schemas.microsoft.com/office/powerpoint/2010/main" xmlns:a14="http://schemas.microsoft.com/office/drawing/2010/main" xmlns="" id="{930D9C2C-324E-4381-83CE-A35CDEB435BA}"/>
              </a:ext>
            </a:extLst>
          </p:cNvPr>
          <p:cNvGrpSpPr/>
          <p:nvPr/>
        </p:nvGrpSpPr>
        <p:grpSpPr>
          <a:xfrm>
            <a:off x="-370509" y="1894632"/>
            <a:ext cx="12642557" cy="1143788"/>
            <a:chOff x="-359166" y="1894404"/>
            <a:chExt cx="12632072" cy="1143951"/>
          </a:xfrm>
        </p:grpSpPr>
        <p:grpSp>
          <p:nvGrpSpPr>
            <p:cNvPr id="64" name="Group 63">
              <a:extLst>
                <a:ext uri="{FF2B5EF4-FFF2-40B4-BE49-F238E27FC236}">
                  <a16:creationId xmlns:a16="http://schemas.microsoft.com/office/drawing/2014/main" xmlns:p14="http://schemas.microsoft.com/office/powerpoint/2010/main" xmlns:a14="http://schemas.microsoft.com/office/drawing/2010/main" xmlns=""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xmlns:p14="http://schemas.microsoft.com/office/powerpoint/2010/main" xmlns:a14="http://schemas.microsoft.com/office/drawing/2010/main" xmlns=""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xmlns:p14="http://schemas.microsoft.com/office/powerpoint/2010/main" xmlns:a14="http://schemas.microsoft.com/office/drawing/2010/main" xmlns=""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xmlns:p14="http://schemas.microsoft.com/office/powerpoint/2010/main" xmlns:a14="http://schemas.microsoft.com/office/drawing/2010/main" xmlns=""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xmlns:p14="http://schemas.microsoft.com/office/powerpoint/2010/main" xmlns:a14="http://schemas.microsoft.com/office/drawing/2010/main" xmlns=""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xmlns:p14="http://schemas.microsoft.com/office/powerpoint/2010/main" xmlns:a14="http://schemas.microsoft.com/office/drawing/2010/main" xmlns=""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xmlns:p14="http://schemas.microsoft.com/office/powerpoint/2010/main" xmlns:a14="http://schemas.microsoft.com/office/drawing/2010/main" xmlns=""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xmlns:p14="http://schemas.microsoft.com/office/powerpoint/2010/main" xmlns:a14="http://schemas.microsoft.com/office/drawing/2010/main" xmlns=""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xmlns:p14="http://schemas.microsoft.com/office/powerpoint/2010/main" xmlns:a14="http://schemas.microsoft.com/office/drawing/2010/main" xmlns=""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xmlns:p14="http://schemas.microsoft.com/office/powerpoint/2010/main" xmlns:a14="http://schemas.microsoft.com/office/drawing/2010/main" xmlns=""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xmlns:p14="http://schemas.microsoft.com/office/powerpoint/2010/main" xmlns:a14="http://schemas.microsoft.com/office/drawing/2010/main" xmlns=""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xmlns:p14="http://schemas.microsoft.com/office/powerpoint/2010/main" xmlns:a14="http://schemas.microsoft.com/office/drawing/2010/main" xmlns=""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xmlns:p14="http://schemas.microsoft.com/office/powerpoint/2010/main" xmlns:a14="http://schemas.microsoft.com/office/drawing/2010/main" xmlns=""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xmlns:p14="http://schemas.microsoft.com/office/powerpoint/2010/main" xmlns:a14="http://schemas.microsoft.com/office/drawing/2010/main" xmlns=""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xmlns:p14="http://schemas.microsoft.com/office/powerpoint/2010/main" xmlns:a14="http://schemas.microsoft.com/office/drawing/2010/main" xmlns=""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xmlns:p14="http://schemas.microsoft.com/office/powerpoint/2010/main" xmlns:a14="http://schemas.microsoft.com/office/drawing/2010/main" xmlns=""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xmlns:p14="http://schemas.microsoft.com/office/powerpoint/2010/main" xmlns:a14="http://schemas.microsoft.com/office/drawing/2010/main" xmlns=""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xmlns:p14="http://schemas.microsoft.com/office/powerpoint/2010/main" xmlns:a14="http://schemas.microsoft.com/office/drawing/2010/main" xmlns=""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xmlns:p14="http://schemas.microsoft.com/office/powerpoint/2010/main" xmlns:a14="http://schemas.microsoft.com/office/drawing/2010/main" xmlns=""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xmlns:p14="http://schemas.microsoft.com/office/powerpoint/2010/main" xmlns:a14="http://schemas.microsoft.com/office/drawing/2010/main" xmlns=""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xmlns:p14="http://schemas.microsoft.com/office/powerpoint/2010/main" xmlns:a14="http://schemas.microsoft.com/office/drawing/2010/main" xmlns=""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xmlns:p14="http://schemas.microsoft.com/office/powerpoint/2010/main" xmlns:a14="http://schemas.microsoft.com/office/drawing/2010/main" xmlns=""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xmlns:p14="http://schemas.microsoft.com/office/powerpoint/2010/main" xmlns:a14="http://schemas.microsoft.com/office/drawing/2010/main" xmlns=""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xmlns:p14="http://schemas.microsoft.com/office/powerpoint/2010/main" xmlns:a14="http://schemas.microsoft.com/office/drawing/2010/main" xmlns=""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xmlns:p14="http://schemas.microsoft.com/office/powerpoint/2010/main" xmlns:a14="http://schemas.microsoft.com/office/drawing/2010/main" xmlns=""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xmlns:p14="http://schemas.microsoft.com/office/powerpoint/2010/main" xmlns:a14="http://schemas.microsoft.com/office/drawing/2010/main" xmlns=""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xmlns:p14="http://schemas.microsoft.com/office/powerpoint/2010/main" xmlns:a14="http://schemas.microsoft.com/office/drawing/2010/main" xmlns=""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xmlns:p14="http://schemas.microsoft.com/office/powerpoint/2010/main" xmlns:a14="http://schemas.microsoft.com/office/drawing/2010/main" xmlns=""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xmlns:p14="http://schemas.microsoft.com/office/powerpoint/2010/main" xmlns:a14="http://schemas.microsoft.com/office/drawing/2010/main" xmlns=""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xmlns:p14="http://schemas.microsoft.com/office/powerpoint/2010/main" xmlns:a14="http://schemas.microsoft.com/office/drawing/2010/main" xmlns=""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xmlns:p14="http://schemas.microsoft.com/office/powerpoint/2010/main" xmlns:a14="http://schemas.microsoft.com/office/drawing/2010/main" xmlns=""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xmlns:p14="http://schemas.microsoft.com/office/powerpoint/2010/main" xmlns:a14="http://schemas.microsoft.com/office/drawing/2010/main" xmlns=""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xmlns:p14="http://schemas.microsoft.com/office/powerpoint/2010/main" xmlns:a14="http://schemas.microsoft.com/office/drawing/2010/main" xmlns=""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xmlns:p14="http://schemas.microsoft.com/office/powerpoint/2010/main" xmlns:a14="http://schemas.microsoft.com/office/drawing/2010/main" xmlns=""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xmlns:p14="http://schemas.microsoft.com/office/powerpoint/2010/main" xmlns:a14="http://schemas.microsoft.com/office/drawing/2010/main" xmlns=""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xmlns:p14="http://schemas.microsoft.com/office/powerpoint/2010/main" xmlns:a14="http://schemas.microsoft.com/office/drawing/2010/main" xmlns=""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xmlns:p14="http://schemas.microsoft.com/office/powerpoint/2010/main" xmlns:a14="http://schemas.microsoft.com/office/drawing/2010/main" xmlns=""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xmlns:p14="http://schemas.microsoft.com/office/powerpoint/2010/main" xmlns:a14="http://schemas.microsoft.com/office/drawing/2010/main" xmlns=""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xmlns:p14="http://schemas.microsoft.com/office/powerpoint/2010/main" xmlns:a14="http://schemas.microsoft.com/office/drawing/2010/main" xmlns=""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xmlns:p14="http://schemas.microsoft.com/office/powerpoint/2010/main" xmlns:a14="http://schemas.microsoft.com/office/drawing/2010/main" xmlns="" id="{96099349-8C3D-4F12-8DC2-F7B2DCAC17D9}"/>
              </a:ext>
            </a:extLst>
          </p:cNvPr>
          <p:cNvSpPr/>
          <p:nvPr/>
        </p:nvSpPr>
        <p:spPr bwMode="auto">
          <a:xfrm>
            <a:off x="12223711" y="2546183"/>
            <a:ext cx="570998" cy="492239"/>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xmlns:p14="http://schemas.microsoft.com/office/powerpoint/2010/main" xmlns:a14="http://schemas.microsoft.com/office/drawing/2010/main" xmlns="" id="{2858558F-E99A-460F-BC7D-754D08D079E1}"/>
              </a:ext>
            </a:extLst>
          </p:cNvPr>
          <p:cNvCxnSpPr/>
          <p:nvPr/>
        </p:nvCxnSpPr>
        <p:spPr>
          <a:xfrm flipH="1" flipV="1">
            <a:off x="4907789"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p14="http://schemas.microsoft.com/office/powerpoint/2010/main" xmlns:a14="http://schemas.microsoft.com/office/drawing/2010/main" xmlns="" id="{CCC540CF-0B98-4F56-B81E-AAEBE279A128}"/>
              </a:ext>
            </a:extLst>
          </p:cNvPr>
          <p:cNvCxnSpPr/>
          <p:nvPr/>
        </p:nvCxnSpPr>
        <p:spPr>
          <a:xfrm flipH="1" flipV="1">
            <a:off x="7517254"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p14="http://schemas.microsoft.com/office/powerpoint/2010/main" xmlns:a14="http://schemas.microsoft.com/office/drawing/2010/main" xmlns="" id="{6C9F95E1-9F03-4633-A8A9-858CD5C8771E}"/>
              </a:ext>
            </a:extLst>
          </p:cNvPr>
          <p:cNvCxnSpPr/>
          <p:nvPr/>
        </p:nvCxnSpPr>
        <p:spPr>
          <a:xfrm flipH="1" flipV="1">
            <a:off x="10126720"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p14="http://schemas.microsoft.com/office/powerpoint/2010/main" xmlns:a14="http://schemas.microsoft.com/office/drawing/2010/main" xmlns="" id="{7AE11B37-7A55-4E14-AE71-F34B2A152E1A}"/>
              </a:ext>
            </a:extLst>
          </p:cNvPr>
          <p:cNvCxnSpPr>
            <a:stCxn id="114" idx="0"/>
          </p:cNvCxnSpPr>
          <p:nvPr/>
        </p:nvCxnSpPr>
        <p:spPr>
          <a:xfrm flipH="1" flipV="1">
            <a:off x="2289485"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p14="http://schemas.microsoft.com/office/powerpoint/2010/main" xmlns:a14="http://schemas.microsoft.com/office/drawing/2010/main" xmlns="" id="{EB53CCC4-845E-47F4-B655-B14314327FD5}"/>
              </a:ext>
            </a:extLst>
          </p:cNvPr>
          <p:cNvGrpSpPr/>
          <p:nvPr/>
        </p:nvGrpSpPr>
        <p:grpSpPr>
          <a:xfrm>
            <a:off x="1746" y="3115997"/>
            <a:ext cx="12434711" cy="1930762"/>
            <a:chOff x="864" y="3115943"/>
            <a:chExt cx="12436475" cy="1931036"/>
          </a:xfrm>
        </p:grpSpPr>
        <p:sp>
          <p:nvSpPr>
            <p:cNvPr id="50" name="Rectangle 49">
              <a:extLst>
                <a:ext uri="{FF2B5EF4-FFF2-40B4-BE49-F238E27FC236}">
                  <a16:creationId xmlns:a16="http://schemas.microsoft.com/office/drawing/2014/main" xmlns:p14="http://schemas.microsoft.com/office/powerpoint/2010/main" xmlns:a14="http://schemas.microsoft.com/office/drawing/2010/main" xmlns=""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xmlns:p14="http://schemas.microsoft.com/office/powerpoint/2010/main" xmlns:a14="http://schemas.microsoft.com/office/drawing/2010/main" xmlns="" id="{F94E8CF6-E0BA-413B-A2F8-003E7B9CC15F}"/>
                </a:ext>
              </a:extLst>
            </p:cNvPr>
            <p:cNvSpPr txBox="1">
              <a:spLocks/>
            </p:cNvSpPr>
            <p:nvPr/>
          </p:nvSpPr>
          <p:spPr>
            <a:xfrm>
              <a:off x="416071"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140" name="Text Placeholder 21">
              <a:extLst>
                <a:ext uri="{FF2B5EF4-FFF2-40B4-BE49-F238E27FC236}">
                  <a16:creationId xmlns:a16="http://schemas.microsoft.com/office/drawing/2014/main" xmlns:p14="http://schemas.microsoft.com/office/powerpoint/2010/main" xmlns:a14="http://schemas.microsoft.com/office/drawing/2010/main" xmlns="" id="{7E446161-98FA-44D8-94D6-4036B3D00C87}"/>
                </a:ext>
              </a:extLst>
            </p:cNvPr>
            <p:cNvSpPr txBox="1">
              <a:spLocks/>
            </p:cNvSpPr>
            <p:nvPr/>
          </p:nvSpPr>
          <p:spPr>
            <a:xfrm>
              <a:off x="2068082"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141" name="Text Placeholder 21">
              <a:extLst>
                <a:ext uri="{FF2B5EF4-FFF2-40B4-BE49-F238E27FC236}">
                  <a16:creationId xmlns:a16="http://schemas.microsoft.com/office/drawing/2014/main" xmlns:p14="http://schemas.microsoft.com/office/powerpoint/2010/main" xmlns:a14="http://schemas.microsoft.com/office/drawing/2010/main" xmlns="" id="{E2CD1139-E0D7-494D-8C1D-7218B280F851}"/>
                </a:ext>
              </a:extLst>
            </p:cNvPr>
            <p:cNvSpPr txBox="1">
              <a:spLocks/>
            </p:cNvSpPr>
            <p:nvPr/>
          </p:nvSpPr>
          <p:spPr>
            <a:xfrm>
              <a:off x="3720093" y="4074274"/>
              <a:ext cx="1692265" cy="40429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142" name="Text Placeholder 21">
              <a:extLst>
                <a:ext uri="{FF2B5EF4-FFF2-40B4-BE49-F238E27FC236}">
                  <a16:creationId xmlns:a16="http://schemas.microsoft.com/office/drawing/2014/main" xmlns:p14="http://schemas.microsoft.com/office/powerpoint/2010/main" xmlns:a14="http://schemas.microsoft.com/office/drawing/2010/main" xmlns="" id="{C348274E-5BDC-4FD2-8735-FD4D5D402FF0}"/>
                </a:ext>
              </a:extLst>
            </p:cNvPr>
            <p:cNvSpPr txBox="1">
              <a:spLocks/>
            </p:cNvSpPr>
            <p:nvPr/>
          </p:nvSpPr>
          <p:spPr>
            <a:xfrm>
              <a:off x="5372104"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43" name="Text Placeholder 21">
              <a:extLst>
                <a:ext uri="{FF2B5EF4-FFF2-40B4-BE49-F238E27FC236}">
                  <a16:creationId xmlns:a16="http://schemas.microsoft.com/office/drawing/2014/main" xmlns:p14="http://schemas.microsoft.com/office/powerpoint/2010/main" xmlns:a14="http://schemas.microsoft.com/office/drawing/2010/main" xmlns="" id="{67A54F95-7A68-404E-A1FE-D6D96DDAF77A}"/>
                </a:ext>
              </a:extLst>
            </p:cNvPr>
            <p:cNvSpPr txBox="1">
              <a:spLocks/>
            </p:cNvSpPr>
            <p:nvPr/>
          </p:nvSpPr>
          <p:spPr>
            <a:xfrm>
              <a:off x="7024115" y="4074274"/>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144" name="Text Placeholder 21">
              <a:extLst>
                <a:ext uri="{FF2B5EF4-FFF2-40B4-BE49-F238E27FC236}">
                  <a16:creationId xmlns:a16="http://schemas.microsoft.com/office/drawing/2014/main" xmlns:p14="http://schemas.microsoft.com/office/powerpoint/2010/main" xmlns:a14="http://schemas.microsoft.com/office/drawing/2010/main" xmlns="" id="{B542A092-D173-4357-8117-9BBB249BDBB1}"/>
                </a:ext>
              </a:extLst>
            </p:cNvPr>
            <p:cNvSpPr txBox="1">
              <a:spLocks/>
            </p:cNvSpPr>
            <p:nvPr/>
          </p:nvSpPr>
          <p:spPr>
            <a:xfrm>
              <a:off x="8676126" y="4074274"/>
              <a:ext cx="1692265" cy="88751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145" name="Text Placeholder 21">
              <a:extLst>
                <a:ext uri="{FF2B5EF4-FFF2-40B4-BE49-F238E27FC236}">
                  <a16:creationId xmlns:a16="http://schemas.microsoft.com/office/drawing/2014/main" xmlns:p14="http://schemas.microsoft.com/office/powerpoint/2010/main" xmlns:a14="http://schemas.microsoft.com/office/drawing/2010/main" xmlns="" id="{9E358FDA-49B5-434B-9553-5B3618E157BA}"/>
                </a:ext>
              </a:extLst>
            </p:cNvPr>
            <p:cNvSpPr txBox="1">
              <a:spLocks/>
            </p:cNvSpPr>
            <p:nvPr/>
          </p:nvSpPr>
          <p:spPr>
            <a:xfrm>
              <a:off x="10328139" y="4074274"/>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146" name="Group 145">
              <a:extLst>
                <a:ext uri="{FF2B5EF4-FFF2-40B4-BE49-F238E27FC236}">
                  <a16:creationId xmlns:a16="http://schemas.microsoft.com/office/drawing/2014/main" xmlns:p14="http://schemas.microsoft.com/office/powerpoint/2010/main" xmlns:a14="http://schemas.microsoft.com/office/drawing/2010/main" xmlns=""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a16="http://schemas.microsoft.com/office/drawing/2014/main" xmlns:p14="http://schemas.microsoft.com/office/powerpoint/2010/main" xmlns:a14="http://schemas.microsoft.com/office/drawing/2010/main" xmlns=""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9" name="Freeform 6">
                <a:extLst>
                  <a:ext uri="{FF2B5EF4-FFF2-40B4-BE49-F238E27FC236}">
                    <a16:creationId xmlns:a16="http://schemas.microsoft.com/office/drawing/2014/main" xmlns:p14="http://schemas.microsoft.com/office/powerpoint/2010/main" xmlns:a14="http://schemas.microsoft.com/office/drawing/2010/main" xmlns=""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80" name="Line 7">
                <a:extLst>
                  <a:ext uri="{FF2B5EF4-FFF2-40B4-BE49-F238E27FC236}">
                    <a16:creationId xmlns:a16="http://schemas.microsoft.com/office/drawing/2014/main" xmlns:p14="http://schemas.microsoft.com/office/powerpoint/2010/main" xmlns:a14="http://schemas.microsoft.com/office/drawing/2010/main" xmlns=""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48" name="Group 147">
              <a:extLst>
                <a:ext uri="{FF2B5EF4-FFF2-40B4-BE49-F238E27FC236}">
                  <a16:creationId xmlns:a16="http://schemas.microsoft.com/office/drawing/2014/main" xmlns:p14="http://schemas.microsoft.com/office/powerpoint/2010/main" xmlns:a14="http://schemas.microsoft.com/office/drawing/2010/main" xmlns=""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a16="http://schemas.microsoft.com/office/drawing/2014/main" xmlns:p14="http://schemas.microsoft.com/office/powerpoint/2010/main" xmlns:a14="http://schemas.microsoft.com/office/drawing/2010/main" xmlns=""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0" name="Line 94">
                <a:extLst>
                  <a:ext uri="{FF2B5EF4-FFF2-40B4-BE49-F238E27FC236}">
                    <a16:creationId xmlns:a16="http://schemas.microsoft.com/office/drawing/2014/main" xmlns:p14="http://schemas.microsoft.com/office/powerpoint/2010/main" xmlns:a14="http://schemas.microsoft.com/office/drawing/2010/main" xmlns=""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1" name="Oval 95">
                <a:extLst>
                  <a:ext uri="{FF2B5EF4-FFF2-40B4-BE49-F238E27FC236}">
                    <a16:creationId xmlns:a16="http://schemas.microsoft.com/office/drawing/2014/main" xmlns:p14="http://schemas.microsoft.com/office/powerpoint/2010/main" xmlns:a14="http://schemas.microsoft.com/office/drawing/2010/main" xmlns=""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2" name="Oval 96">
                <a:extLst>
                  <a:ext uri="{FF2B5EF4-FFF2-40B4-BE49-F238E27FC236}">
                    <a16:creationId xmlns:a16="http://schemas.microsoft.com/office/drawing/2014/main" xmlns:p14="http://schemas.microsoft.com/office/powerpoint/2010/main" xmlns:a14="http://schemas.microsoft.com/office/drawing/2010/main" xmlns=""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3" name="Oval 97">
                <a:extLst>
                  <a:ext uri="{FF2B5EF4-FFF2-40B4-BE49-F238E27FC236}">
                    <a16:creationId xmlns:a16="http://schemas.microsoft.com/office/drawing/2014/main" xmlns:p14="http://schemas.microsoft.com/office/powerpoint/2010/main" xmlns:a14="http://schemas.microsoft.com/office/drawing/2010/main" xmlns=""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4" name="Freeform 98">
                <a:extLst>
                  <a:ext uri="{FF2B5EF4-FFF2-40B4-BE49-F238E27FC236}">
                    <a16:creationId xmlns:a16="http://schemas.microsoft.com/office/drawing/2014/main" xmlns:p14="http://schemas.microsoft.com/office/powerpoint/2010/main" xmlns:a14="http://schemas.microsoft.com/office/drawing/2010/main" xmlns=""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5" name="Freeform 99">
                <a:extLst>
                  <a:ext uri="{FF2B5EF4-FFF2-40B4-BE49-F238E27FC236}">
                    <a16:creationId xmlns:a16="http://schemas.microsoft.com/office/drawing/2014/main" xmlns:p14="http://schemas.microsoft.com/office/powerpoint/2010/main" xmlns:a14="http://schemas.microsoft.com/office/drawing/2010/main" xmlns=""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6" name="Freeform 100">
                <a:extLst>
                  <a:ext uri="{FF2B5EF4-FFF2-40B4-BE49-F238E27FC236}">
                    <a16:creationId xmlns:a16="http://schemas.microsoft.com/office/drawing/2014/main" xmlns:p14="http://schemas.microsoft.com/office/powerpoint/2010/main" xmlns:a14="http://schemas.microsoft.com/office/drawing/2010/main" xmlns=""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7" name="Freeform 101">
                <a:extLst>
                  <a:ext uri="{FF2B5EF4-FFF2-40B4-BE49-F238E27FC236}">
                    <a16:creationId xmlns:a16="http://schemas.microsoft.com/office/drawing/2014/main" xmlns:p14="http://schemas.microsoft.com/office/powerpoint/2010/main" xmlns:a14="http://schemas.microsoft.com/office/drawing/2010/main" xmlns=""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50" name="Group 149">
              <a:extLst>
                <a:ext uri="{FF2B5EF4-FFF2-40B4-BE49-F238E27FC236}">
                  <a16:creationId xmlns:a16="http://schemas.microsoft.com/office/drawing/2014/main" xmlns:p14="http://schemas.microsoft.com/office/powerpoint/2010/main" xmlns:a14="http://schemas.microsoft.com/office/drawing/2010/main" xmlns=""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a16="http://schemas.microsoft.com/office/drawing/2014/main" xmlns:p14="http://schemas.microsoft.com/office/powerpoint/2010/main" xmlns:a14="http://schemas.microsoft.com/office/drawing/2010/main" xmlns=""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8" name="Oval 106">
                <a:extLst>
                  <a:ext uri="{FF2B5EF4-FFF2-40B4-BE49-F238E27FC236}">
                    <a16:creationId xmlns:a16="http://schemas.microsoft.com/office/drawing/2014/main" xmlns:p14="http://schemas.microsoft.com/office/powerpoint/2010/main" xmlns:a14="http://schemas.microsoft.com/office/drawing/2010/main" xmlns=""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52" name="Group 151">
              <a:extLst>
                <a:ext uri="{FF2B5EF4-FFF2-40B4-BE49-F238E27FC236}">
                  <a16:creationId xmlns:a16="http://schemas.microsoft.com/office/drawing/2014/main" xmlns:p14="http://schemas.microsoft.com/office/powerpoint/2010/main" xmlns:a14="http://schemas.microsoft.com/office/drawing/2010/main" xmlns=""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a16="http://schemas.microsoft.com/office/drawing/2014/main" xmlns:p14="http://schemas.microsoft.com/office/powerpoint/2010/main" xmlns:a14="http://schemas.microsoft.com/office/drawing/2010/main" xmlns=""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0" name="Line 111">
                <a:extLst>
                  <a:ext uri="{FF2B5EF4-FFF2-40B4-BE49-F238E27FC236}">
                    <a16:creationId xmlns:a16="http://schemas.microsoft.com/office/drawing/2014/main" xmlns:p14="http://schemas.microsoft.com/office/powerpoint/2010/main" xmlns:a14="http://schemas.microsoft.com/office/drawing/2010/main" xmlns=""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1" name="Freeform 112">
                <a:extLst>
                  <a:ext uri="{FF2B5EF4-FFF2-40B4-BE49-F238E27FC236}">
                    <a16:creationId xmlns:a16="http://schemas.microsoft.com/office/drawing/2014/main" xmlns:p14="http://schemas.microsoft.com/office/powerpoint/2010/main" xmlns:a14="http://schemas.microsoft.com/office/drawing/2010/main" xmlns=""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2" name="Freeform 113">
                <a:extLst>
                  <a:ext uri="{FF2B5EF4-FFF2-40B4-BE49-F238E27FC236}">
                    <a16:creationId xmlns:a16="http://schemas.microsoft.com/office/drawing/2014/main" xmlns:p14="http://schemas.microsoft.com/office/powerpoint/2010/main" xmlns:a14="http://schemas.microsoft.com/office/drawing/2010/main" xmlns=""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3" name="Line 114">
                <a:extLst>
                  <a:ext uri="{FF2B5EF4-FFF2-40B4-BE49-F238E27FC236}">
                    <a16:creationId xmlns:a16="http://schemas.microsoft.com/office/drawing/2014/main" xmlns:p14="http://schemas.microsoft.com/office/powerpoint/2010/main" xmlns:a14="http://schemas.microsoft.com/office/drawing/2010/main" xmlns=""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4" name="Line 115">
                <a:extLst>
                  <a:ext uri="{FF2B5EF4-FFF2-40B4-BE49-F238E27FC236}">
                    <a16:creationId xmlns:a16="http://schemas.microsoft.com/office/drawing/2014/main" xmlns:p14="http://schemas.microsoft.com/office/powerpoint/2010/main" xmlns:a14="http://schemas.microsoft.com/office/drawing/2010/main" xmlns=""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5" name="Freeform 116">
                <a:extLst>
                  <a:ext uri="{FF2B5EF4-FFF2-40B4-BE49-F238E27FC236}">
                    <a16:creationId xmlns:a16="http://schemas.microsoft.com/office/drawing/2014/main" xmlns:p14="http://schemas.microsoft.com/office/powerpoint/2010/main" xmlns:a14="http://schemas.microsoft.com/office/drawing/2010/main" xmlns=""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6" name="Freeform 117">
                <a:extLst>
                  <a:ext uri="{FF2B5EF4-FFF2-40B4-BE49-F238E27FC236}">
                    <a16:creationId xmlns:a16="http://schemas.microsoft.com/office/drawing/2014/main" xmlns:p14="http://schemas.microsoft.com/office/powerpoint/2010/main" xmlns:a14="http://schemas.microsoft.com/office/drawing/2010/main" xmlns=""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54" name="Freeform 5">
              <a:extLst>
                <a:ext uri="{FF2B5EF4-FFF2-40B4-BE49-F238E27FC236}">
                  <a16:creationId xmlns:a16="http://schemas.microsoft.com/office/drawing/2014/main" xmlns:p14="http://schemas.microsoft.com/office/powerpoint/2010/main" xmlns:a14="http://schemas.microsoft.com/office/drawing/2010/main" xmlns=""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a16="http://schemas.microsoft.com/office/drawing/2014/main" xmlns:p14="http://schemas.microsoft.com/office/powerpoint/2010/main" xmlns:a14="http://schemas.microsoft.com/office/drawing/2010/main" xmlns=""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a16="http://schemas.microsoft.com/office/drawing/2014/main" xmlns:p14="http://schemas.microsoft.com/office/powerpoint/2010/main" xmlns:a14="http://schemas.microsoft.com/office/drawing/2010/main" xmlns=""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a16="http://schemas.microsoft.com/office/drawing/2014/main" xmlns:p14="http://schemas.microsoft.com/office/powerpoint/2010/main" xmlns:a14="http://schemas.microsoft.com/office/drawing/2010/main" xmlns=""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59" name="Freeform 23">
              <a:extLst>
                <a:ext uri="{FF2B5EF4-FFF2-40B4-BE49-F238E27FC236}">
                  <a16:creationId xmlns:a16="http://schemas.microsoft.com/office/drawing/2014/main" xmlns:p14="http://schemas.microsoft.com/office/powerpoint/2010/main" xmlns:a14="http://schemas.microsoft.com/office/drawing/2010/main" xmlns=""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5" name="Group 4">
            <a:extLst>
              <a:ext uri="{FF2B5EF4-FFF2-40B4-BE49-F238E27FC236}">
                <a16:creationId xmlns:a16="http://schemas.microsoft.com/office/drawing/2014/main" xmlns:p14="http://schemas.microsoft.com/office/powerpoint/2010/main" xmlns:a14="http://schemas.microsoft.com/office/drawing/2010/main" xmlns="" id="{E5B19C84-97E0-473B-B27E-3A9F9A7DDEAA}"/>
              </a:ext>
            </a:extLst>
          </p:cNvPr>
          <p:cNvGrpSpPr/>
          <p:nvPr/>
        </p:nvGrpSpPr>
        <p:grpSpPr>
          <a:xfrm>
            <a:off x="3571121" y="5241377"/>
            <a:ext cx="2676793" cy="1125948"/>
            <a:chOff x="3583444" y="5241624"/>
            <a:chExt cx="2677173" cy="1126108"/>
          </a:xfrm>
        </p:grpSpPr>
        <p:sp>
          <p:nvSpPr>
            <p:cNvPr id="134" name="Text Placeholder 21">
              <a:extLst>
                <a:ext uri="{FF2B5EF4-FFF2-40B4-BE49-F238E27FC236}">
                  <a16:creationId xmlns:a16="http://schemas.microsoft.com/office/drawing/2014/main" xmlns:p14="http://schemas.microsoft.com/office/powerpoint/2010/main" xmlns:a14="http://schemas.microsoft.com/office/drawing/2010/main" xmlns="" id="{4447B48A-D92E-4119-B717-A83AD6C38318}"/>
                </a:ext>
              </a:extLst>
            </p:cNvPr>
            <p:cNvSpPr txBox="1">
              <a:spLocks/>
            </p:cNvSpPr>
            <p:nvPr/>
          </p:nvSpPr>
          <p:spPr>
            <a:xfrm>
              <a:off x="3583444"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Azure</a:t>
              </a:r>
            </a:p>
          </p:txBody>
        </p:sp>
        <p:sp>
          <p:nvSpPr>
            <p:cNvPr id="136" name="Freeform 126">
              <a:extLst>
                <a:ext uri="{FF2B5EF4-FFF2-40B4-BE49-F238E27FC236}">
                  <a16:creationId xmlns:a16="http://schemas.microsoft.com/office/drawing/2014/main" xmlns:p14="http://schemas.microsoft.com/office/powerpoint/2010/main" xmlns:a14="http://schemas.microsoft.com/office/drawing/2010/main" xmlns=""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7" name="Oval 136">
              <a:extLst>
                <a:ext uri="{FF2B5EF4-FFF2-40B4-BE49-F238E27FC236}">
                  <a16:creationId xmlns:a16="http://schemas.microsoft.com/office/drawing/2014/main" xmlns:p14="http://schemas.microsoft.com/office/powerpoint/2010/main" xmlns:a14="http://schemas.microsoft.com/office/drawing/2010/main" xmlns=""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xmlns:p14="http://schemas.microsoft.com/office/powerpoint/2010/main" xmlns:a14="http://schemas.microsoft.com/office/drawing/2010/main" xmlns="" id="{9818FC9D-F266-4287-B0B0-4569C1FED802}"/>
              </a:ext>
            </a:extLst>
          </p:cNvPr>
          <p:cNvGrpSpPr/>
          <p:nvPr/>
        </p:nvGrpSpPr>
        <p:grpSpPr>
          <a:xfrm>
            <a:off x="6179902" y="5241375"/>
            <a:ext cx="2676793" cy="1250315"/>
            <a:chOff x="6189421" y="5241624"/>
            <a:chExt cx="2677173" cy="1250492"/>
          </a:xfrm>
        </p:grpSpPr>
        <p:sp>
          <p:nvSpPr>
            <p:cNvPr id="125" name="Text Placeholder 21">
              <a:extLst>
                <a:ext uri="{FF2B5EF4-FFF2-40B4-BE49-F238E27FC236}">
                  <a16:creationId xmlns:a16="http://schemas.microsoft.com/office/drawing/2014/main" xmlns:p14="http://schemas.microsoft.com/office/powerpoint/2010/main" xmlns:a14="http://schemas.microsoft.com/office/drawing/2010/main" xmlns="" id="{F7D18347-D790-44A8-A4E4-98CBC32AAE49}"/>
                </a:ext>
              </a:extLst>
            </p:cNvPr>
            <p:cNvSpPr txBox="1">
              <a:spLocks/>
            </p:cNvSpPr>
            <p:nvPr/>
          </p:nvSpPr>
          <p:spPr>
            <a:xfrm>
              <a:off x="6189421" y="5868185"/>
              <a:ext cx="2677173" cy="623931"/>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On-premises infrastructure</a:t>
              </a:r>
            </a:p>
            <a:p>
              <a:pPr algn="ctr">
                <a:defRPr/>
              </a:pPr>
              <a:r>
                <a:rPr lang="en-US" sz="1399" dirty="0">
                  <a:solidFill>
                    <a:srgbClr val="505050"/>
                  </a:solidFill>
                </a:rPr>
                <a:t>Including Azure Stack</a:t>
              </a:r>
            </a:p>
          </p:txBody>
        </p:sp>
        <p:grpSp>
          <p:nvGrpSpPr>
            <p:cNvPr id="128" name="Group 127">
              <a:extLst>
                <a:ext uri="{FF2B5EF4-FFF2-40B4-BE49-F238E27FC236}">
                  <a16:creationId xmlns:a16="http://schemas.microsoft.com/office/drawing/2014/main" xmlns:p14="http://schemas.microsoft.com/office/powerpoint/2010/main" xmlns:a14="http://schemas.microsoft.com/office/drawing/2010/main" xmlns=""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a16="http://schemas.microsoft.com/office/drawing/2014/main" xmlns:p14="http://schemas.microsoft.com/office/powerpoint/2010/main" xmlns:a14="http://schemas.microsoft.com/office/drawing/2010/main" xmlns=""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1" name="Rectangle 134">
                <a:extLst>
                  <a:ext uri="{FF2B5EF4-FFF2-40B4-BE49-F238E27FC236}">
                    <a16:creationId xmlns:a16="http://schemas.microsoft.com/office/drawing/2014/main" xmlns:p14="http://schemas.microsoft.com/office/powerpoint/2010/main" xmlns:a14="http://schemas.microsoft.com/office/drawing/2010/main" xmlns=""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2" name="Freeform 135">
                <a:extLst>
                  <a:ext uri="{FF2B5EF4-FFF2-40B4-BE49-F238E27FC236}">
                    <a16:creationId xmlns:a16="http://schemas.microsoft.com/office/drawing/2014/main" xmlns:p14="http://schemas.microsoft.com/office/powerpoint/2010/main" xmlns:a14="http://schemas.microsoft.com/office/drawing/2010/main" xmlns=""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29" name="Oval 128">
              <a:extLst>
                <a:ext uri="{FF2B5EF4-FFF2-40B4-BE49-F238E27FC236}">
                  <a16:creationId xmlns:a16="http://schemas.microsoft.com/office/drawing/2014/main" xmlns:p14="http://schemas.microsoft.com/office/powerpoint/2010/main" xmlns:a14="http://schemas.microsoft.com/office/drawing/2010/main" xmlns=""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xmlns:p14="http://schemas.microsoft.com/office/powerpoint/2010/main" xmlns:a14="http://schemas.microsoft.com/office/drawing/2010/main" xmlns="" id="{0B85987E-2195-481B-A519-1C371D6E2B8C}"/>
              </a:ext>
            </a:extLst>
          </p:cNvPr>
          <p:cNvGrpSpPr/>
          <p:nvPr/>
        </p:nvGrpSpPr>
        <p:grpSpPr>
          <a:xfrm>
            <a:off x="8790513" y="5241377"/>
            <a:ext cx="2676793" cy="1125948"/>
            <a:chOff x="8803576" y="5241624"/>
            <a:chExt cx="2677173" cy="1126108"/>
          </a:xfrm>
        </p:grpSpPr>
        <p:sp>
          <p:nvSpPr>
            <p:cNvPr id="118" name="Text Placeholder 21">
              <a:extLst>
                <a:ext uri="{FF2B5EF4-FFF2-40B4-BE49-F238E27FC236}">
                  <a16:creationId xmlns:a16="http://schemas.microsoft.com/office/drawing/2014/main" xmlns:p14="http://schemas.microsoft.com/office/powerpoint/2010/main" xmlns:a14="http://schemas.microsoft.com/office/drawing/2010/main" xmlns="" id="{3302CE2F-ECC0-41DA-BA65-046D7CDC72A0}"/>
                </a:ext>
              </a:extLst>
            </p:cNvPr>
            <p:cNvSpPr txBox="1">
              <a:spLocks/>
            </p:cNvSpPr>
            <p:nvPr/>
          </p:nvSpPr>
          <p:spPr>
            <a:xfrm>
              <a:off x="8803576"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Other clouds</a:t>
              </a:r>
            </a:p>
          </p:txBody>
        </p:sp>
        <p:grpSp>
          <p:nvGrpSpPr>
            <p:cNvPr id="120" name="Group 119">
              <a:extLst>
                <a:ext uri="{FF2B5EF4-FFF2-40B4-BE49-F238E27FC236}">
                  <a16:creationId xmlns:a16="http://schemas.microsoft.com/office/drawing/2014/main" xmlns:p14="http://schemas.microsoft.com/office/powerpoint/2010/main" xmlns:a14="http://schemas.microsoft.com/office/drawing/2010/main" xmlns=""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a16="http://schemas.microsoft.com/office/drawing/2014/main" xmlns:p14="http://schemas.microsoft.com/office/powerpoint/2010/main" xmlns:a14="http://schemas.microsoft.com/office/drawing/2010/main" xmlns=""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3" name="Freeform 140">
                <a:extLst>
                  <a:ext uri="{FF2B5EF4-FFF2-40B4-BE49-F238E27FC236}">
                    <a16:creationId xmlns:a16="http://schemas.microsoft.com/office/drawing/2014/main" xmlns:p14="http://schemas.microsoft.com/office/powerpoint/2010/main" xmlns:a14="http://schemas.microsoft.com/office/drawing/2010/main" xmlns=""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sp>
          <p:nvSpPr>
            <p:cNvPr id="121" name="Oval 120">
              <a:extLst>
                <a:ext uri="{FF2B5EF4-FFF2-40B4-BE49-F238E27FC236}">
                  <a16:creationId xmlns:a16="http://schemas.microsoft.com/office/drawing/2014/main" xmlns:p14="http://schemas.microsoft.com/office/powerpoint/2010/main" xmlns:a14="http://schemas.microsoft.com/office/drawing/2010/main" xmlns=""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xmlns:p14="http://schemas.microsoft.com/office/powerpoint/2010/main" xmlns:a14="http://schemas.microsoft.com/office/drawing/2010/main" xmlns="" id="{6A66F496-CB08-465C-AF6C-F4E54E8520C5}"/>
              </a:ext>
            </a:extLst>
          </p:cNvPr>
          <p:cNvGrpSpPr/>
          <p:nvPr/>
        </p:nvGrpSpPr>
        <p:grpSpPr>
          <a:xfrm>
            <a:off x="951089" y="5241377"/>
            <a:ext cx="2676793" cy="1125948"/>
            <a:chOff x="950341" y="5241624"/>
            <a:chExt cx="2677173" cy="1126108"/>
          </a:xfrm>
        </p:grpSpPr>
        <p:sp>
          <p:nvSpPr>
            <p:cNvPr id="110" name="Text Placeholder 21">
              <a:extLst>
                <a:ext uri="{FF2B5EF4-FFF2-40B4-BE49-F238E27FC236}">
                  <a16:creationId xmlns:a16="http://schemas.microsoft.com/office/drawing/2014/main" xmlns:p14="http://schemas.microsoft.com/office/powerpoint/2010/main" xmlns:a14="http://schemas.microsoft.com/office/drawing/2010/main" xmlns="" id="{984A9BF6-16BB-4135-B850-4F5D7C8EDD0A}"/>
                </a:ext>
              </a:extLst>
            </p:cNvPr>
            <p:cNvSpPr txBox="1">
              <a:spLocks/>
            </p:cNvSpPr>
            <p:nvPr/>
          </p:nvSpPr>
          <p:spPr>
            <a:xfrm>
              <a:off x="950341"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Dev machine</a:t>
              </a:r>
            </a:p>
          </p:txBody>
        </p:sp>
        <p:grpSp>
          <p:nvGrpSpPr>
            <p:cNvPr id="113" name="Group 112">
              <a:extLst>
                <a:ext uri="{FF2B5EF4-FFF2-40B4-BE49-F238E27FC236}">
                  <a16:creationId xmlns:a16="http://schemas.microsoft.com/office/drawing/2014/main" xmlns:p14="http://schemas.microsoft.com/office/powerpoint/2010/main" xmlns:a14="http://schemas.microsoft.com/office/drawing/2010/main" xmlns=""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a16="http://schemas.microsoft.com/office/drawing/2014/main" xmlns:p14="http://schemas.microsoft.com/office/powerpoint/2010/main" xmlns:a14="http://schemas.microsoft.com/office/drawing/2010/main" xmlns=""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6" name="Freeform 122">
                <a:extLst>
                  <a:ext uri="{FF2B5EF4-FFF2-40B4-BE49-F238E27FC236}">
                    <a16:creationId xmlns:a16="http://schemas.microsoft.com/office/drawing/2014/main" xmlns:p14="http://schemas.microsoft.com/office/powerpoint/2010/main" xmlns:a14="http://schemas.microsoft.com/office/drawing/2010/main" xmlns=""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sp>
          <p:nvSpPr>
            <p:cNvPr id="114" name="Oval 113">
              <a:extLst>
                <a:ext uri="{FF2B5EF4-FFF2-40B4-BE49-F238E27FC236}">
                  <a16:creationId xmlns:a16="http://schemas.microsoft.com/office/drawing/2014/main" xmlns:p14="http://schemas.microsoft.com/office/powerpoint/2010/main" xmlns:a14="http://schemas.microsoft.com/office/drawing/2010/main" xmlns=""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xmlns:p14="http://schemas.microsoft.com/office/powerpoint/2010/main" xmlns:a14="http://schemas.microsoft.com/office/drawing/2010/main" xmlns="" id="{C57B3DF1-002D-47A3-82B4-C4CF03DF2632}"/>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31391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ACDF643-E268-45CA-ADE8-8E74B32FB950}"/>
              </a:ext>
            </a:extLst>
          </p:cNvPr>
          <p:cNvGrpSpPr/>
          <p:nvPr/>
        </p:nvGrpSpPr>
        <p:grpSpPr>
          <a:xfrm>
            <a:off x="-225315" y="4584368"/>
            <a:ext cx="13152941" cy="2748442"/>
            <a:chOff x="-359166" y="3595461"/>
            <a:chExt cx="13154807" cy="2748832"/>
          </a:xfrm>
        </p:grpSpPr>
        <p:grpSp>
          <p:nvGrpSpPr>
            <p:cNvPr id="280" name="Group 27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Hexagon 50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5" name="Group 45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6" name="Group 45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Hexagon 47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7" name="Hexagon 45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8" name="Group 45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Hexagon 46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9" name="Hexagon 4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Hexagon 44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Hexagon 44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Hexagon 44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8" name="Hexagon 44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Hexagon 44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3" name="Group 28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Hexagon 43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Hexagon 29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Hexagon 29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Hexagon 2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Hexagon 2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Hexagon 3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Hexagon 3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Hexagon 30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99" name="Oval 2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F16EEC5-BA3B-4DF6-93B9-90EE3EDE873D}"/>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71" name="Rectangle 7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04082AE-3D01-4EFC-BAA5-F22AB0ABCC8C}"/>
              </a:ext>
            </a:extLst>
          </p:cNvPr>
          <p:cNvSpPr/>
          <p:nvPr/>
        </p:nvSpPr>
        <p:spPr bwMode="auto">
          <a:xfrm>
            <a:off x="3939318" y="1715457"/>
            <a:ext cx="8067426"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160" name="Oval 1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772A8CE-1ABE-439E-9EE4-32B6E0048446}"/>
              </a:ext>
            </a:extLst>
          </p:cNvPr>
          <p:cNvSpPr>
            <a:spLocks noChangeArrowheads="1"/>
          </p:cNvSpPr>
          <p:nvPr/>
        </p:nvSpPr>
        <p:spPr bwMode="auto">
          <a:xfrm>
            <a:off x="11313410" y="328184"/>
            <a:ext cx="775280" cy="793147"/>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sp>
        <p:nvSpPr>
          <p:cNvPr id="161" name="Freeform 5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C5786B6-D930-4D11-8088-18D887E7C06F}"/>
              </a:ext>
            </a:extLst>
          </p:cNvPr>
          <p:cNvSpPr>
            <a:spLocks/>
          </p:cNvSpPr>
          <p:nvPr/>
        </p:nvSpPr>
        <p:spPr bwMode="auto">
          <a:xfrm>
            <a:off x="11509915" y="566833"/>
            <a:ext cx="382273" cy="315844"/>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2" name="Line 5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28518AF-2D41-4251-9D11-EC919674E615}"/>
              </a:ext>
            </a:extLst>
          </p:cNvPr>
          <p:cNvSpPr>
            <a:spLocks noChangeShapeType="1"/>
          </p:cNvSpPr>
          <p:nvPr/>
        </p:nvSpPr>
        <p:spPr bwMode="auto">
          <a:xfrm>
            <a:off x="11509915" y="645611"/>
            <a:ext cx="38227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3" name="Oval 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BF294D8-DC24-41E4-A1AC-14DA5A33CE81}"/>
              </a:ext>
            </a:extLst>
          </p:cNvPr>
          <p:cNvSpPr>
            <a:spLocks noChangeArrowheads="1"/>
          </p:cNvSpPr>
          <p:nvPr/>
        </p:nvSpPr>
        <p:spPr bwMode="auto">
          <a:xfrm>
            <a:off x="11756426" y="597469"/>
            <a:ext cx="19293"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4" name="Oval 5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744EF29-3F2E-48B5-9FC7-1820F8E8CE95}"/>
              </a:ext>
            </a:extLst>
          </p:cNvPr>
          <p:cNvSpPr>
            <a:spLocks noChangeArrowheads="1"/>
          </p:cNvSpPr>
          <p:nvPr/>
        </p:nvSpPr>
        <p:spPr bwMode="auto">
          <a:xfrm>
            <a:off x="11798582" y="597469"/>
            <a:ext cx="18578"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5" name="Oval 6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80272CC-A537-4505-B64E-8729C384BAA1}"/>
              </a:ext>
            </a:extLst>
          </p:cNvPr>
          <p:cNvSpPr>
            <a:spLocks noChangeArrowheads="1"/>
          </p:cNvSpPr>
          <p:nvPr/>
        </p:nvSpPr>
        <p:spPr bwMode="auto">
          <a:xfrm>
            <a:off x="11841455" y="597469"/>
            <a:ext cx="17864"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6" name="Line 6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FD8E3CE-0052-4755-A198-DEC39DBB07DE}"/>
              </a:ext>
            </a:extLst>
          </p:cNvPr>
          <p:cNvSpPr>
            <a:spLocks noChangeShapeType="1"/>
          </p:cNvSpPr>
          <p:nvPr/>
        </p:nvSpPr>
        <p:spPr bwMode="auto">
          <a:xfrm>
            <a:off x="11577079" y="789309"/>
            <a:ext cx="225077"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7" name="Line 6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6CD7ECA-226A-40BA-BD8D-E2275238C030}"/>
              </a:ext>
            </a:extLst>
          </p:cNvPr>
          <p:cNvSpPr>
            <a:spLocks noChangeShapeType="1"/>
          </p:cNvSpPr>
          <p:nvPr/>
        </p:nvSpPr>
        <p:spPr bwMode="auto">
          <a:xfrm>
            <a:off x="11577079" y="734602"/>
            <a:ext cx="14004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cxnSp>
        <p:nvCxnSpPr>
          <p:cNvPr id="5" name="Straight Connector 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23ACADD-9AE5-46DF-A9FB-82908595A9E6}"/>
              </a:ext>
            </a:extLst>
          </p:cNvPr>
          <p:cNvCxnSpPr>
            <a:cxnSpLocks/>
          </p:cNvCxnSpPr>
          <p:nvPr/>
        </p:nvCxnSpPr>
        <p:spPr>
          <a:xfrm>
            <a:off x="1321342"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C2103B9-4424-4780-806E-B4293AEAC1A6}"/>
              </a:ext>
            </a:extLst>
          </p:cNvPr>
          <p:cNvCxnSpPr>
            <a:cxnSpLocks/>
          </p:cNvCxnSpPr>
          <p:nvPr/>
        </p:nvCxnSpPr>
        <p:spPr>
          <a:xfrm>
            <a:off x="2973119"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D4DD576-9F80-4BAA-BD20-33320092F356}"/>
              </a:ext>
            </a:extLst>
          </p:cNvPr>
          <p:cNvGrpSpPr/>
          <p:nvPr/>
        </p:nvGrpSpPr>
        <p:grpSpPr>
          <a:xfrm>
            <a:off x="9497379" y="5122493"/>
            <a:ext cx="2676793" cy="1125549"/>
            <a:chOff x="9244928" y="5122723"/>
            <a:chExt cx="2677173" cy="1125709"/>
          </a:xfrm>
        </p:grpSpPr>
        <p:sp>
          <p:nvSpPr>
            <p:cNvPr id="287"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1CB7E4-8657-4472-9349-9C6726A99795}"/>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.NET, or Java</a:t>
              </a:r>
            </a:p>
          </p:txBody>
        </p:sp>
        <p:sp>
          <p:nvSpPr>
            <p:cNvPr id="28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6E2C032-1BCA-4D4F-B16C-7DD399E343DF}"/>
                </a:ext>
              </a:extLst>
            </p:cNvPr>
            <p:cNvSpPr txBox="1">
              <a:spLocks/>
            </p:cNvSpPr>
            <p:nvPr/>
          </p:nvSpPr>
          <p:spPr>
            <a:xfrm>
              <a:off x="9459023" y="5442674"/>
              <a:ext cx="2248982" cy="805758"/>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Best platform for .NET and ASP.NET core with Visual Studio 2017 and Java using  </a:t>
              </a:r>
              <a:br>
                <a:rPr lang="en-US" sz="1099" dirty="0">
                  <a:solidFill>
                    <a:srgbClr val="505050"/>
                  </a:solidFill>
                  <a:latin typeface="Segoe UI"/>
                </a:rPr>
              </a:br>
              <a:r>
                <a:rPr lang="en-US" sz="1099" dirty="0">
                  <a:solidFill>
                    <a:srgbClr val="505050"/>
                  </a:solidFill>
                  <a:latin typeface="Segoe UI"/>
                </a:rPr>
                <a:t>Eclipse and Jenkins</a:t>
              </a:r>
            </a:p>
          </p:txBody>
        </p:sp>
      </p:grpSp>
      <p:sp>
        <p:nvSpPr>
          <p:cNvPr id="295" name="Oval 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AD3C856-7D5C-42C9-9371-3E71AEFFE8E8}"/>
              </a:ext>
            </a:extLst>
          </p:cNvPr>
          <p:cNvSpPr>
            <a:spLocks noChangeArrowheads="1"/>
          </p:cNvSpPr>
          <p:nvPr/>
        </p:nvSpPr>
        <p:spPr bwMode="auto">
          <a:xfrm>
            <a:off x="3746060" y="4537801"/>
            <a:ext cx="363487" cy="363487"/>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96" name="Freeform 2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FBD87FB-2CC3-4170-BC34-7F1BAF377455}"/>
              </a:ext>
            </a:extLst>
          </p:cNvPr>
          <p:cNvSpPr>
            <a:spLocks/>
          </p:cNvSpPr>
          <p:nvPr/>
        </p:nvSpPr>
        <p:spPr bwMode="auto">
          <a:xfrm>
            <a:off x="3887581" y="4698236"/>
            <a:ext cx="110604" cy="147474"/>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97" name="Group 2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B3D29D0-55A5-470C-8D95-1A9978AC4219}"/>
              </a:ext>
            </a:extLst>
          </p:cNvPr>
          <p:cNvGrpSpPr/>
          <p:nvPr/>
        </p:nvGrpSpPr>
        <p:grpSpPr>
          <a:xfrm>
            <a:off x="3801614" y="4607140"/>
            <a:ext cx="255552" cy="96823"/>
            <a:chOff x="5568951" y="5675313"/>
            <a:chExt cx="255588" cy="96837"/>
          </a:xfrm>
        </p:grpSpPr>
        <p:sp>
          <p:nvSpPr>
            <p:cNvPr id="302" name="Freeform 2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3" name="Line 2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4" name="Line 2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5" name="Line 2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8" name="Group 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60F3A2-8B21-4DAB-9292-CFF04B8491B5}"/>
              </a:ext>
            </a:extLst>
          </p:cNvPr>
          <p:cNvGrpSpPr/>
          <p:nvPr/>
        </p:nvGrpSpPr>
        <p:grpSpPr>
          <a:xfrm>
            <a:off x="2583964" y="5122495"/>
            <a:ext cx="2676793" cy="1280802"/>
            <a:chOff x="2357835" y="5122723"/>
            <a:chExt cx="2677173" cy="1280983"/>
          </a:xfrm>
        </p:grpSpPr>
        <p:sp>
          <p:nvSpPr>
            <p:cNvPr id="30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056E7DC-F516-413C-86AE-0C3993A7EF0F}"/>
                </a:ext>
              </a:extLst>
            </p:cNvPr>
            <p:cNvSpPr txBox="1">
              <a:spLocks/>
            </p:cNvSpPr>
            <p:nvPr/>
          </p:nvSpPr>
          <p:spPr>
            <a:xfrm>
              <a:off x="2357835"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Reliable Services</a:t>
              </a:r>
            </a:p>
          </p:txBody>
        </p:sp>
        <p:sp>
          <p:nvSpPr>
            <p:cNvPr id="30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0EB0C52-DE06-4668-BF33-66F64E31CC3D}"/>
                </a:ext>
              </a:extLst>
            </p:cNvPr>
            <p:cNvSpPr txBox="1">
              <a:spLocks/>
            </p:cNvSpPr>
            <p:nvPr/>
          </p:nvSpPr>
          <p:spPr>
            <a:xfrm>
              <a:off x="2760780" y="5442673"/>
              <a:ext cx="1871283" cy="961033"/>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Manage state reliability without a database, lowering latency. Use stateless services to write data to eternal data stores  </a:t>
              </a:r>
            </a:p>
          </p:txBody>
        </p:sp>
      </p:grpSp>
      <p:grpSp>
        <p:nvGrpSpPr>
          <p:cNvPr id="19" name="Group 1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07AC3A4-E4E0-41C7-BAE8-CEA16884795A}"/>
              </a:ext>
            </a:extLst>
          </p:cNvPr>
          <p:cNvGrpSpPr/>
          <p:nvPr/>
        </p:nvGrpSpPr>
        <p:grpSpPr>
          <a:xfrm>
            <a:off x="4888435" y="5122494"/>
            <a:ext cx="2676793" cy="656871"/>
            <a:chOff x="4683662" y="5122723"/>
            <a:chExt cx="2677173" cy="656965"/>
          </a:xfrm>
        </p:grpSpPr>
        <p:sp>
          <p:nvSpPr>
            <p:cNvPr id="31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9E60FA8-AC1D-4725-ABA2-2551AE8AC5EF}"/>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Guest Executables</a:t>
              </a:r>
            </a:p>
          </p:txBody>
        </p:sp>
        <p:sp>
          <p:nvSpPr>
            <p:cNvPr id="31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4FA8270-A398-4AD3-80F8-91B6EA16F286}"/>
                </a:ext>
              </a:extLst>
            </p:cNvPr>
            <p:cNvSpPr txBox="1">
              <a:spLocks/>
            </p:cNvSpPr>
            <p:nvPr/>
          </p:nvSpPr>
          <p:spPr>
            <a:xfrm>
              <a:off x="4968882" y="5442673"/>
              <a:ext cx="2106733" cy="33701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Run any existing code</a:t>
              </a:r>
            </a:p>
          </p:txBody>
        </p:sp>
      </p:grpSp>
      <p:sp>
        <p:nvSpPr>
          <p:cNvPr id="309" name="Oval 30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28EEF7D-65A6-4E37-98D5-8560E69363AC}"/>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0A7950F-CAC3-491E-A253-261EDC6F7A41}"/>
              </a:ext>
            </a:extLst>
          </p:cNvPr>
          <p:cNvGrpSpPr/>
          <p:nvPr/>
        </p:nvGrpSpPr>
        <p:grpSpPr>
          <a:xfrm>
            <a:off x="6111921" y="4541458"/>
            <a:ext cx="219389" cy="315249"/>
            <a:chOff x="5681663" y="4995863"/>
            <a:chExt cx="541338" cy="777875"/>
          </a:xfrm>
        </p:grpSpPr>
        <p:sp>
          <p:nvSpPr>
            <p:cNvPr id="313" name="Freeform 3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4" name="Freeform 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5" name="Freeform 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17"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08B974D-A232-47D1-A90B-BCA01F76F3EF}"/>
              </a:ext>
            </a:extLst>
          </p:cNvPr>
          <p:cNvSpPr txBox="1">
            <a:spLocks/>
          </p:cNvSpPr>
          <p:nvPr/>
        </p:nvSpPr>
        <p:spPr>
          <a:xfrm>
            <a:off x="279493" y="5122493"/>
            <a:ext cx="2676793" cy="382267"/>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Reliable Actors</a:t>
            </a:r>
          </a:p>
        </p:txBody>
      </p:sp>
      <p:sp>
        <p:nvSpPr>
          <p:cNvPr id="334" name="Oval 3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497BC72-C563-4BF3-B6C3-DAE42C2C90D0}"/>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0338E9B-FFD6-493C-8B88-F7D4A90442AA}"/>
              </a:ext>
            </a:extLst>
          </p:cNvPr>
          <p:cNvGrpSpPr/>
          <p:nvPr/>
        </p:nvGrpSpPr>
        <p:grpSpPr>
          <a:xfrm>
            <a:off x="1478648" y="4559532"/>
            <a:ext cx="313239" cy="358757"/>
            <a:chOff x="2867479" y="4218109"/>
            <a:chExt cx="313284" cy="358807"/>
          </a:xfrm>
        </p:grpSpPr>
        <p:sp>
          <p:nvSpPr>
            <p:cNvPr id="346" name="Freeform 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1" name="Freeform 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353" name="Group 35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5" name="Freeform 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grpSp>
      <p:grpSp>
        <p:nvGrpSpPr>
          <p:cNvPr id="21" name="Group 2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688E9D8-0B40-4F45-B959-98F042326C15}"/>
              </a:ext>
            </a:extLst>
          </p:cNvPr>
          <p:cNvGrpSpPr/>
          <p:nvPr/>
        </p:nvGrpSpPr>
        <p:grpSpPr>
          <a:xfrm>
            <a:off x="7192906" y="5122489"/>
            <a:ext cx="2676793" cy="808987"/>
            <a:chOff x="6945594" y="5122723"/>
            <a:chExt cx="2677173" cy="809102"/>
          </a:xfrm>
        </p:grpSpPr>
        <p:sp>
          <p:nvSpPr>
            <p:cNvPr id="36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3664BD1-A3F0-4F77-9AED-035DBCE57763}"/>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Containers</a:t>
              </a:r>
            </a:p>
          </p:txBody>
        </p:sp>
        <p:sp>
          <p:nvSpPr>
            <p:cNvPr id="42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EE841FF-6DD8-4C24-B843-CF3A2ABB1C6F}"/>
                </a:ext>
              </a:extLst>
            </p:cNvPr>
            <p:cNvSpPr txBox="1">
              <a:spLocks/>
            </p:cNvSpPr>
            <p:nvPr/>
          </p:nvSpPr>
          <p:spPr>
            <a:xfrm>
              <a:off x="7193411" y="5442673"/>
              <a:ext cx="2181539" cy="48915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Orchestrate your Windows Server or Linux containers reliably at scale</a:t>
              </a:r>
            </a:p>
          </p:txBody>
        </p:sp>
      </p:grpSp>
      <p:sp>
        <p:nvSpPr>
          <p:cNvPr id="359" name="Oval 3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5BE8654-1D0D-4B47-A1E1-AAAB29FB0C46}"/>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30D9B6E-A1E9-4FD7-8BCC-DC8A377A8281}"/>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889D0F8-609C-4858-BE54-C75095A6EDDD}"/>
              </a:ext>
            </a:extLst>
          </p:cNvPr>
          <p:cNvSpPr txBox="1"/>
          <p:nvPr/>
        </p:nvSpPr>
        <p:spPr>
          <a:xfrm>
            <a:off x="10534850" y="4532499"/>
            <a:ext cx="601850" cy="310765"/>
          </a:xfrm>
          <a:prstGeom prst="rect">
            <a:avLst/>
          </a:prstGeom>
          <a:noFill/>
          <a:ln w="19050">
            <a:noFill/>
          </a:ln>
        </p:spPr>
        <p:txBody>
          <a:bodyPr wrap="square" lIns="0" tIns="0" rIns="0" bIns="0" rtlCol="0" anchor="ctr">
            <a:spAutoFit/>
          </a:bodyPr>
          <a:lstStyle/>
          <a:p>
            <a:pPr algn="ctr" defTabSz="932563">
              <a:lnSpc>
                <a:spcPct val="90000"/>
              </a:lnSpc>
              <a:spcAft>
                <a:spcPts val="600"/>
              </a:spcAft>
              <a:defRPr/>
            </a:pPr>
            <a:r>
              <a:rPr lang="en-US" sz="2200" dirty="0">
                <a:solidFill>
                  <a:srgbClr val="0078D4"/>
                </a:solidFill>
              </a:rPr>
              <a:t>&lt;/&gt;</a:t>
            </a:r>
          </a:p>
        </p:txBody>
      </p:sp>
      <p:sp>
        <p:nvSpPr>
          <p:cNvPr id="285" name="Rectangle 28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49CC0C6-350A-430A-BC33-949E943BEB82}"/>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1F543CA-3677-4DB4-9A26-715204CC2DDD}"/>
              </a:ext>
            </a:extLst>
          </p:cNvPr>
          <p:cNvPicPr>
            <a:picLocks noChangeAspect="1"/>
          </p:cNvPicPr>
          <p:nvPr/>
        </p:nvPicPr>
        <p:blipFill>
          <a:blip r:embed="rId3">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4"/>
              </a:ext>
            </a:extLst>
          </a:blip>
          <a:stretch>
            <a:fillRect/>
          </a:stretch>
        </p:blipFill>
        <p:spPr>
          <a:xfrm>
            <a:off x="8363471" y="4495639"/>
            <a:ext cx="335661" cy="384485"/>
          </a:xfrm>
          <a:prstGeom prst="rect">
            <a:avLst/>
          </a:prstGeom>
        </p:spPr>
      </p:pic>
      <p:sp>
        <p:nvSpPr>
          <p:cNvPr id="31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969230A-EEB5-442A-ACD5-47A753DD6A72}"/>
              </a:ext>
            </a:extLst>
          </p:cNvPr>
          <p:cNvSpPr txBox="1">
            <a:spLocks/>
          </p:cNvSpPr>
          <p:nvPr/>
        </p:nvSpPr>
        <p:spPr>
          <a:xfrm>
            <a:off x="459350" y="5442398"/>
            <a:ext cx="2317078" cy="49514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Maximize uptime and scalability with stateful and stateless Actors</a:t>
            </a:r>
          </a:p>
        </p:txBody>
      </p:sp>
    </p:spTree>
    <p:extLst>
      <p:ext uri="{BB962C8B-B14F-4D97-AF65-F5344CB8AC3E}">
        <p14:creationId xmlns:p14="http://schemas.microsoft.com/office/powerpoint/2010/main" val="18614069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2AFAC30-D40F-4432-9B7B-02AA23B4D1FF}"/>
              </a:ext>
            </a:extLst>
          </p:cNvPr>
          <p:cNvGrpSpPr/>
          <p:nvPr/>
        </p:nvGrpSpPr>
        <p:grpSpPr>
          <a:xfrm>
            <a:off x="-225315" y="4584368"/>
            <a:ext cx="13152941" cy="2748442"/>
            <a:chOff x="-359166" y="3595461"/>
            <a:chExt cx="13154807" cy="2748832"/>
          </a:xfrm>
        </p:grpSpPr>
        <p:grpSp>
          <p:nvGrpSpPr>
            <p:cNvPr id="284" name="Group 28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Hexagon 5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Hexagon 51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Hexagon 51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Hexagon 52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Hexagon 5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Hexagon 52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Hexagon 5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Hexagon 52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6" name="Hexagon 52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7" name="Hexagon 52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8" name="Hexagon 52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3" name="Group 46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Hexagon 50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Hexagon 50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Hexagon 50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Hexagon 5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Hexagon 5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Hexagon 5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Hexagon 5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Hexagon 5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Hexagon 5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8" name="Hexagon 47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0" name="Hexagon 47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Hexagon 36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Hexagon 2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Hexagon 3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Hexagon 30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Hexagon 30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Hexagon 30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Hexagon 30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Hexagon 3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Hexagon 3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8" name="Rectangle 27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724F646-48AE-48BA-8E8B-6C09D10B37C6}"/>
              </a:ext>
            </a:extLst>
          </p:cNvPr>
          <p:cNvSpPr/>
          <p:nvPr/>
        </p:nvSpPr>
        <p:spPr bwMode="auto">
          <a:xfrm>
            <a:off x="24808" y="1751942"/>
            <a:ext cx="2450368"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279" name="Rectangle 27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B89F195-155E-4EA3-B943-4CB9415A9270}"/>
              </a:ext>
            </a:extLst>
          </p:cNvPr>
          <p:cNvSpPr/>
          <p:nvPr/>
        </p:nvSpPr>
        <p:spPr bwMode="auto">
          <a:xfrm>
            <a:off x="8968171" y="1811481"/>
            <a:ext cx="2919125"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cxnSp>
        <p:nvCxnSpPr>
          <p:cNvPr id="281" name="Straight Connector 28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FD6A07-48CA-41D9-BD36-C4B35D7DBB2D}"/>
              </a:ext>
            </a:extLst>
          </p:cNvPr>
          <p:cNvCxnSpPr>
            <a:cxnSpLocks/>
          </p:cNvCxnSpPr>
          <p:nvPr/>
        </p:nvCxnSpPr>
        <p:spPr>
          <a:xfrm>
            <a:off x="4624896"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778B0DF-E2A9-4F4F-BC97-D7B8D1BFC186}"/>
              </a:ext>
            </a:extLst>
          </p:cNvPr>
          <p:cNvCxnSpPr>
            <a:cxnSpLocks/>
          </p:cNvCxnSpPr>
          <p:nvPr/>
        </p:nvCxnSpPr>
        <p:spPr>
          <a:xfrm>
            <a:off x="6276673"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C1005E9-5688-47FC-BB62-34AD6FFF5909}"/>
              </a:ext>
            </a:extLst>
          </p:cNvPr>
          <p:cNvCxnSpPr>
            <a:cxnSpLocks/>
          </p:cNvCxnSpPr>
          <p:nvPr/>
        </p:nvCxnSpPr>
        <p:spPr>
          <a:xfrm>
            <a:off x="7928449"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0EECDC1-44C1-4801-931F-FC9BCCB35F1B}"/>
              </a:ext>
            </a:extLst>
          </p:cNvPr>
          <p:cNvSpPr>
            <a:spLocks noChangeArrowheads="1"/>
          </p:cNvSpPr>
          <p:nvPr/>
        </p:nvSpPr>
        <p:spPr bwMode="auto">
          <a:xfrm>
            <a:off x="11312676" y="331993"/>
            <a:ext cx="776014" cy="789339"/>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93" name="Group 29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2349377-860F-4C88-ADA6-7FECD8FD12FE}"/>
              </a:ext>
            </a:extLst>
          </p:cNvPr>
          <p:cNvGrpSpPr/>
          <p:nvPr/>
        </p:nvGrpSpPr>
        <p:grpSpPr>
          <a:xfrm>
            <a:off x="11499309" y="559180"/>
            <a:ext cx="396546" cy="334964"/>
            <a:chOff x="8156576" y="569913"/>
            <a:chExt cx="955675" cy="795337"/>
          </a:xfrm>
        </p:grpSpPr>
        <p:sp>
          <p:nvSpPr>
            <p:cNvPr id="294" name="Oval 6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98" name="Oval 6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6" name="Oval 6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7" name="Line 6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8" name="Line 7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6" name="Freeform 7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24" name="Freeform 7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7" name="Freeform 7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8" name="Line 7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5" name="Freeform 7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6" name="Line 7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7" name="Line 7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8" name="Line 7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cxnSp>
        <p:nvCxnSpPr>
          <p:cNvPr id="277" name="Straight Connector 27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DB21428-14A8-4513-A0EE-01EB720250FC}"/>
              </a:ext>
            </a:extLst>
          </p:cNvPr>
          <p:cNvCxnSpPr>
            <a:cxnSpLocks/>
          </p:cNvCxnSpPr>
          <p:nvPr/>
        </p:nvCxnSpPr>
        <p:spPr>
          <a:xfrm>
            <a:off x="2973119"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93517ED-07DD-4622-81A3-6909A097A7F6}"/>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1132873-EFBE-46ED-9339-FA9496EB8CB9}"/>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A6693C5-5C67-4C7A-B680-6594A9AAEB24}"/>
              </a:ext>
            </a:extLst>
          </p:cNvPr>
          <p:cNvGrpSpPr/>
          <p:nvPr/>
        </p:nvGrpSpPr>
        <p:grpSpPr>
          <a:xfrm>
            <a:off x="9497379" y="5122493"/>
            <a:ext cx="2676793" cy="1125549"/>
            <a:chOff x="9244928" y="5122723"/>
            <a:chExt cx="2677173" cy="1125709"/>
          </a:xfrm>
        </p:grpSpPr>
        <p:sp>
          <p:nvSpPr>
            <p:cNvPr id="29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4B49FE3-66BB-463B-A5C2-4EF6C5A5BABF}"/>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Monitor and diagnose</a:t>
              </a:r>
            </a:p>
          </p:txBody>
        </p:sp>
        <p:sp>
          <p:nvSpPr>
            <p:cNvPr id="302"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5D922A5-081B-43FA-934C-CCC7F6D62357}"/>
                </a:ext>
              </a:extLst>
            </p:cNvPr>
            <p:cNvSpPr txBox="1">
              <a:spLocks/>
            </p:cNvSpPr>
            <p:nvPr/>
          </p:nvSpPr>
          <p:spPr>
            <a:xfrm>
              <a:off x="9459023" y="5442674"/>
              <a:ext cx="2248982" cy="805758"/>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Generate, aggregate, and analyze events with built-in tooling and integration with Azure services such as </a:t>
              </a:r>
              <a:r>
                <a:rPr lang="en-US" sz="1099" dirty="0" err="1">
                  <a:solidFill>
                    <a:srgbClr val="505050"/>
                  </a:solidFill>
                  <a:latin typeface="Segoe UI"/>
                </a:rPr>
                <a:t>AppInsights</a:t>
              </a:r>
              <a:r>
                <a:rPr lang="en-US" sz="1099" dirty="0">
                  <a:solidFill>
                    <a:srgbClr val="505050"/>
                  </a:solidFill>
                  <a:latin typeface="Segoe UI"/>
                </a:rPr>
                <a:t> and OMS</a:t>
              </a:r>
            </a:p>
          </p:txBody>
        </p:sp>
      </p:grpSp>
      <p:grpSp>
        <p:nvGrpSpPr>
          <p:cNvPr id="315" name="Group 3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82C990A-2CF0-4763-852F-5700737D18B4}"/>
              </a:ext>
            </a:extLst>
          </p:cNvPr>
          <p:cNvGrpSpPr/>
          <p:nvPr/>
        </p:nvGrpSpPr>
        <p:grpSpPr>
          <a:xfrm>
            <a:off x="2583964" y="5122495"/>
            <a:ext cx="2676793" cy="1063765"/>
            <a:chOff x="2357835" y="5122723"/>
            <a:chExt cx="2677173" cy="1063916"/>
          </a:xfrm>
        </p:grpSpPr>
        <p:sp>
          <p:nvSpPr>
            <p:cNvPr id="334"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0DB418E-EB1F-4D86-9241-35CAE41EE449}"/>
                </a:ext>
              </a:extLst>
            </p:cNvPr>
            <p:cNvSpPr txBox="1">
              <a:spLocks/>
            </p:cNvSpPr>
            <p:nvPr/>
          </p:nvSpPr>
          <p:spPr>
            <a:xfrm>
              <a:off x="2357835" y="5122723"/>
              <a:ext cx="2677173" cy="623931"/>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Docker Compose and</a:t>
              </a:r>
            </a:p>
            <a:p>
              <a:pPr algn="ctr">
                <a:defRPr/>
              </a:pPr>
              <a:r>
                <a:rPr lang="en-US" sz="1399" dirty="0">
                  <a:solidFill>
                    <a:srgbClr val="505050"/>
                  </a:solidFill>
                </a:rPr>
                <a:t> Azure Container Instance</a:t>
              </a:r>
            </a:p>
          </p:txBody>
        </p:sp>
        <p:sp>
          <p:nvSpPr>
            <p:cNvPr id="345"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ADA540F-D46E-4547-88E8-652B9984CEC0}"/>
                </a:ext>
              </a:extLst>
            </p:cNvPr>
            <p:cNvSpPr txBox="1">
              <a:spLocks/>
            </p:cNvSpPr>
            <p:nvPr/>
          </p:nvSpPr>
          <p:spPr>
            <a:xfrm>
              <a:off x="2751020" y="5536154"/>
              <a:ext cx="187128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Orchestrate existing container applications or deploy single containers</a:t>
              </a:r>
            </a:p>
          </p:txBody>
        </p:sp>
      </p:grpSp>
      <p:grpSp>
        <p:nvGrpSpPr>
          <p:cNvPr id="346" name="Group 34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6C40765-E424-4FEC-A3F8-92EFBE0A9C35}"/>
              </a:ext>
            </a:extLst>
          </p:cNvPr>
          <p:cNvGrpSpPr/>
          <p:nvPr/>
        </p:nvGrpSpPr>
        <p:grpSpPr>
          <a:xfrm>
            <a:off x="4888435" y="5122495"/>
            <a:ext cx="2676793" cy="970298"/>
            <a:chOff x="4683662" y="5122723"/>
            <a:chExt cx="2677173" cy="970435"/>
          </a:xfrm>
        </p:grpSpPr>
        <p:sp>
          <p:nvSpPr>
            <p:cNvPr id="351"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8739423-7F43-454B-9661-569E179CFA17}"/>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Automate</a:t>
              </a:r>
            </a:p>
          </p:txBody>
        </p:sp>
        <p:sp>
          <p:nvSpPr>
            <p:cNvPr id="353"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9E74AEE-CCDA-411C-9782-D4F2759B12BD}"/>
                </a:ext>
              </a:extLst>
            </p:cNvPr>
            <p:cNvSpPr txBox="1">
              <a:spLocks/>
            </p:cNvSpPr>
            <p:nvPr/>
          </p:nvSpPr>
          <p:spPr>
            <a:xfrm>
              <a:off x="4968882" y="5442673"/>
              <a:ext cx="210673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Deploy or remove applications using PowerShell, CLI, Visual Studio, and other APIs</a:t>
              </a:r>
            </a:p>
          </p:txBody>
        </p:sp>
      </p:grpSp>
      <p:sp>
        <p:nvSpPr>
          <p:cNvPr id="354" name="Oval 35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400FEF44-1B3E-482B-BA0B-912FE5CD4FCD}"/>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7A10279-0C4C-4935-BC52-18189A2E7F73}"/>
              </a:ext>
            </a:extLst>
          </p:cNvPr>
          <p:cNvSpPr txBox="1">
            <a:spLocks/>
          </p:cNvSpPr>
          <p:nvPr/>
        </p:nvSpPr>
        <p:spPr>
          <a:xfrm>
            <a:off x="279493" y="5122493"/>
            <a:ext cx="2676793" cy="382267"/>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CI/CD</a:t>
            </a:r>
          </a:p>
        </p:txBody>
      </p:sp>
      <p:sp>
        <p:nvSpPr>
          <p:cNvPr id="439" name="Oval 43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AF2391F3-1224-4E86-B094-871250CF4ABF}"/>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2E22986-6F8F-4E7C-9073-18A954297908}"/>
              </a:ext>
            </a:extLst>
          </p:cNvPr>
          <p:cNvGrpSpPr/>
          <p:nvPr/>
        </p:nvGrpSpPr>
        <p:grpSpPr>
          <a:xfrm>
            <a:off x="7192906" y="5122495"/>
            <a:ext cx="2676793" cy="970298"/>
            <a:chOff x="6945594" y="5122723"/>
            <a:chExt cx="2677173" cy="970435"/>
          </a:xfrm>
        </p:grpSpPr>
        <p:sp>
          <p:nvSpPr>
            <p:cNvPr id="447"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08E1EDB-8A19-4CB8-8289-7CBDD40B28F8}"/>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Rolling upgrades</a:t>
              </a:r>
            </a:p>
          </p:txBody>
        </p:sp>
        <p:sp>
          <p:nvSpPr>
            <p:cNvPr id="448"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CB02E10B-83E9-46BC-941A-5A6BEF19A6D7}"/>
                </a:ext>
              </a:extLst>
            </p:cNvPr>
            <p:cNvSpPr txBox="1">
              <a:spLocks/>
            </p:cNvSpPr>
            <p:nvPr/>
          </p:nvSpPr>
          <p:spPr>
            <a:xfrm>
              <a:off x="7193411" y="5442673"/>
              <a:ext cx="2181539"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Upgrade non-disruptively and roll-back in case of failures, automate with PowerShell</a:t>
              </a:r>
            </a:p>
          </p:txBody>
        </p:sp>
      </p:grpSp>
      <p:sp>
        <p:nvSpPr>
          <p:cNvPr id="449" name="Oval 44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62CE3DEF-9497-4669-94A6-163936DC84CF}"/>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184B146F-185B-41D6-9503-D037CECB0BBF}"/>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5B9D56F-8FD1-4EF6-A988-CF67996A5BD1}"/>
              </a:ext>
            </a:extLst>
          </p:cNvPr>
          <p:cNvGrpSpPr/>
          <p:nvPr/>
        </p:nvGrpSpPr>
        <p:grpSpPr>
          <a:xfrm>
            <a:off x="1444621" y="4570106"/>
            <a:ext cx="346536" cy="340925"/>
            <a:chOff x="-1174750" y="3724276"/>
            <a:chExt cx="784225" cy="771525"/>
          </a:xfrm>
        </p:grpSpPr>
        <p:sp>
          <p:nvSpPr>
            <p:cNvPr id="8" name="Freeform 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4" name="Freeform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 name="Line 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6" name="Group 2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A7E976E-818F-4C2C-BABD-9A853458764D}"/>
              </a:ext>
            </a:extLst>
          </p:cNvPr>
          <p:cNvGrpSpPr/>
          <p:nvPr/>
        </p:nvGrpSpPr>
        <p:grpSpPr>
          <a:xfrm>
            <a:off x="10637632" y="4490363"/>
            <a:ext cx="396285" cy="395037"/>
            <a:chOff x="-1176337" y="3541712"/>
            <a:chExt cx="1008062" cy="1004888"/>
          </a:xfrm>
        </p:grpSpPr>
        <p:sp>
          <p:nvSpPr>
            <p:cNvPr id="21" name="Freeform 1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 name="Freeform 1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 name="Freeform 1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 name="Freeform 1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 name="Freeform 1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60" name="Group 45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24296BB-4DA7-44B2-986D-C41DC37F80F3}"/>
              </a:ext>
            </a:extLst>
          </p:cNvPr>
          <p:cNvGrpSpPr/>
          <p:nvPr/>
        </p:nvGrpSpPr>
        <p:grpSpPr>
          <a:xfrm>
            <a:off x="8377294" y="4512555"/>
            <a:ext cx="308014" cy="350650"/>
            <a:chOff x="-957263" y="3168650"/>
            <a:chExt cx="665163" cy="757238"/>
          </a:xfrm>
        </p:grpSpPr>
        <p:sp>
          <p:nvSpPr>
            <p:cNvPr id="29" name="Line 1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 name="Line 2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 name="Freeform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77" name="Group 47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75A3FD59-E7A2-4144-8C3D-2CF3FDFC51E1}"/>
              </a:ext>
            </a:extLst>
          </p:cNvPr>
          <p:cNvGrpSpPr/>
          <p:nvPr/>
        </p:nvGrpSpPr>
        <p:grpSpPr>
          <a:xfrm>
            <a:off x="6046381" y="4526948"/>
            <a:ext cx="360898" cy="359117"/>
            <a:chOff x="-2159000" y="3536950"/>
            <a:chExt cx="963612" cy="958851"/>
          </a:xfrm>
        </p:grpSpPr>
        <p:sp>
          <p:nvSpPr>
            <p:cNvPr id="465" name="Rectangle 5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6" name="Rectangle 5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7" name="Oval 55">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8" name="Freeform 5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9" name="Freeform 57">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0" name="Line 58">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1" name="Freeform 5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2" name="Line 6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3" name="Freeform 6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4" name="Line 62">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5" name="Freeform 63">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6" name="Line 64">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pic>
        <p:nvPicPr>
          <p:cNvPr id="7" name="Graphic 6">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0212B149-73A5-47BB-87A9-914E345C516D}"/>
              </a:ext>
            </a:extLst>
          </p:cNvPr>
          <p:cNvPicPr>
            <a:picLocks noChangeAspect="1"/>
          </p:cNvPicPr>
          <p:nvPr/>
        </p:nvPicPr>
        <p:blipFill>
          <a:blip r:embed="rId3">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4"/>
              </a:ext>
            </a:extLst>
          </a:blip>
          <a:stretch>
            <a:fillRect/>
          </a:stretch>
        </p:blipFill>
        <p:spPr>
          <a:xfrm>
            <a:off x="3704019" y="4524687"/>
            <a:ext cx="473189" cy="394324"/>
          </a:xfrm>
          <a:prstGeom prst="rect">
            <a:avLst/>
          </a:prstGeom>
        </p:spPr>
      </p:pic>
      <p:sp>
        <p:nvSpPr>
          <p:cNvPr id="319" name="Text Placeholder 21">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309C2EC9-DDDB-47FC-98A7-BA9E960C9F7E}"/>
              </a:ext>
            </a:extLst>
          </p:cNvPr>
          <p:cNvSpPr txBox="1">
            <a:spLocks/>
          </p:cNvSpPr>
          <p:nvPr/>
        </p:nvSpPr>
        <p:spPr>
          <a:xfrm>
            <a:off x="462843" y="5393584"/>
            <a:ext cx="2317078" cy="650393"/>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Use familiar tools: Visual Studio + Team Services for .NET or Jenkins + Yeomen for Java</a:t>
            </a:r>
          </a:p>
        </p:txBody>
      </p:sp>
      <p:pic>
        <p:nvPicPr>
          <p:cNvPr id="320" name="Picture 319">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E6D56A42-17CC-48D8-9D73-8B6A81A9D63B}"/>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1939613" y="5818168"/>
            <a:ext cx="359704" cy="359704"/>
          </a:xfrm>
          <a:prstGeom prst="rect">
            <a:avLst/>
          </a:prstGeom>
        </p:spPr>
      </p:pic>
      <p:pic>
        <p:nvPicPr>
          <p:cNvPr id="321" name="Picture 320">
            <a:extLst>
              <a:ext uri="{FF2B5EF4-FFF2-40B4-BE49-F238E27FC236}">
                <a16:creationId xmlns:a16="http://schemas.microsoft.com/office/drawing/2014/main" xmlns:p14="http://schemas.microsoft.com/office/powerpoint/2010/main" xmlns:asvg="http://schemas.microsoft.com/office/drawing/2016/SVG/main" xmlns:a14="http://schemas.microsoft.com/office/drawing/2010/main" xmlns="" id="{BCC1489B-6038-4D68-BAE6-8B129EF4E42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958611" y="5358386"/>
            <a:ext cx="354692" cy="354692"/>
          </a:xfrm>
          <a:prstGeom prst="rect">
            <a:avLst/>
          </a:prstGeom>
        </p:spPr>
      </p:pic>
    </p:spTree>
    <p:extLst>
      <p:ext uri="{BB962C8B-B14F-4D97-AF65-F5344CB8AC3E}">
        <p14:creationId xmlns:p14="http://schemas.microsoft.com/office/powerpoint/2010/main" val="86972534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 Fabric makes it easy</a:t>
            </a:r>
          </a:p>
        </p:txBody>
      </p:sp>
      <p:sp>
        <p:nvSpPr>
          <p:cNvPr id="4" name="Text Placeholder 3"/>
          <p:cNvSpPr>
            <a:spLocks noGrp="1"/>
          </p:cNvSpPr>
          <p:nvPr>
            <p:ph type="body" sz="quarter" idx="10"/>
          </p:nvPr>
        </p:nvSpPr>
        <p:spPr>
          <a:xfrm>
            <a:off x="276327" y="1213172"/>
            <a:ext cx="5484843" cy="4893647"/>
          </a:xfrm>
        </p:spPr>
        <p:txBody>
          <a:bodyPr/>
          <a:lstStyle/>
          <a:p>
            <a:r>
              <a:rPr lang="en-US" sz="2400" b="1" dirty="0"/>
              <a:t>Rolling Upgrades</a:t>
            </a:r>
          </a:p>
          <a:p>
            <a:r>
              <a:rPr lang="en-US" sz="2400" b="1" dirty="0"/>
              <a:t>Availability Guarantees</a:t>
            </a:r>
          </a:p>
          <a:p>
            <a:r>
              <a:rPr lang="en-US" sz="2400" b="1" dirty="0"/>
              <a:t>Scale Out Architecture</a:t>
            </a:r>
          </a:p>
          <a:p>
            <a:r>
              <a:rPr lang="en-US" sz="2400" b="1" dirty="0"/>
              <a:t>Resource Governance</a:t>
            </a:r>
          </a:p>
          <a:p>
            <a:r>
              <a:rPr lang="en-US" sz="2400" b="1" dirty="0"/>
              <a:t>Density</a:t>
            </a:r>
          </a:p>
          <a:p>
            <a:r>
              <a:rPr lang="en-US" sz="2400" b="1" dirty="0"/>
              <a:t>Packaging &amp; Deployment</a:t>
            </a:r>
          </a:p>
          <a:p>
            <a:r>
              <a:rPr lang="en-US" sz="2400" b="1" dirty="0"/>
              <a:t>Policy Enforcement</a:t>
            </a:r>
          </a:p>
          <a:p>
            <a:r>
              <a:rPr lang="en-US" sz="2400" b="1" dirty="0"/>
              <a:t>Granular Versioning</a:t>
            </a:r>
          </a:p>
          <a:p>
            <a:r>
              <a:rPr lang="en-US" sz="2400" b="1" dirty="0"/>
              <a:t>Stateful Workloads</a:t>
            </a:r>
          </a:p>
          <a:p>
            <a:r>
              <a:rPr lang="en-US" sz="2400" b="1" dirty="0"/>
              <a:t>Leader Election</a:t>
            </a:r>
          </a:p>
        </p:txBody>
      </p:sp>
      <p:sp>
        <p:nvSpPr>
          <p:cNvPr id="6" name="Right Arrow 5"/>
          <p:cNvSpPr/>
          <p:nvPr/>
        </p:nvSpPr>
        <p:spPr bwMode="auto">
          <a:xfrm>
            <a:off x="1722437" y="2887662"/>
            <a:ext cx="2836089" cy="95292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58" rIns="0" bIns="47558" numCol="1" rtlCol="0" anchor="ctr" anchorCtr="0" compatLnSpc="1">
            <a:prstTxWarp prst="textNoShape">
              <a:avLst/>
            </a:prstTxWarp>
          </a:bodyPr>
          <a:lstStyle/>
          <a:p>
            <a:pPr algn="ctr" defTabSz="950770"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24" name="Text Placeholder 4"/>
          <p:cNvSpPr txBox="1">
            <a:spLocks/>
          </p:cNvSpPr>
          <p:nvPr/>
        </p:nvSpPr>
        <p:spPr>
          <a:xfrm>
            <a:off x="5380037" y="1744662"/>
            <a:ext cx="7056438" cy="3820079"/>
          </a:xfrm>
          <a:prstGeom prst="rect">
            <a:avLst/>
          </a:prstGeom>
        </p:spPr>
        <p:txBody>
          <a:bodyPr vert="horz" wrap="square" lIns="149196" tIns="93247" rIns="149196" bIns="93247"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6000" dirty="0"/>
              <a:t>Service Fabric</a:t>
            </a:r>
          </a:p>
          <a:p>
            <a:endParaRPr lang="en-US" sz="6000" dirty="0"/>
          </a:p>
          <a:p>
            <a:r>
              <a:rPr lang="en-US" sz="6000" dirty="0"/>
              <a:t>Azure’s Microservices platform</a:t>
            </a:r>
          </a:p>
        </p:txBody>
      </p:sp>
      <p:pic>
        <p:nvPicPr>
          <p:cNvPr id="8" name="Picture 7"/>
          <p:cNvPicPr>
            <a:picLocks noChangeAspect="1"/>
          </p:cNvPicPr>
          <p:nvPr/>
        </p:nvPicPr>
        <p:blipFill>
          <a:blip r:embed="rId3"/>
          <a:stretch>
            <a:fillRect/>
          </a:stretch>
        </p:blipFill>
        <p:spPr>
          <a:xfrm>
            <a:off x="10256837" y="1287462"/>
            <a:ext cx="1708539" cy="1708537"/>
          </a:xfrm>
          <a:prstGeom prst="rect">
            <a:avLst/>
          </a:prstGeom>
        </p:spPr>
      </p:pic>
    </p:spTree>
    <p:extLst>
      <p:ext uri="{BB962C8B-B14F-4D97-AF65-F5344CB8AC3E}">
        <p14:creationId xmlns:p14="http://schemas.microsoft.com/office/powerpoint/2010/main" val="41563297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a16="http://schemas.microsoft.com/office/drawing/2014/main" xmlns:p14="http://schemas.microsoft.com/office/powerpoint/2010/main" xmlns:a14="http://schemas.microsoft.com/office/drawing/2010/main" xmlns="" id="{3EC75FA6-B476-4364-B038-BACF033015C2}"/>
              </a:ext>
            </a:extLst>
          </p:cNvPr>
          <p:cNvGrpSpPr/>
          <p:nvPr/>
        </p:nvGrpSpPr>
        <p:grpSpPr>
          <a:xfrm>
            <a:off x="-225315" y="4584368"/>
            <a:ext cx="13152941" cy="2748442"/>
            <a:chOff x="-359166" y="3595461"/>
            <a:chExt cx="13154807" cy="2748832"/>
          </a:xfrm>
        </p:grpSpPr>
        <p:grpSp>
          <p:nvGrpSpPr>
            <p:cNvPr id="285" name="Group 284">
              <a:extLst>
                <a:ext uri="{FF2B5EF4-FFF2-40B4-BE49-F238E27FC236}">
                  <a16:creationId xmlns:a16="http://schemas.microsoft.com/office/drawing/2014/main" xmlns:p14="http://schemas.microsoft.com/office/powerpoint/2010/main" xmlns:a14="http://schemas.microsoft.com/office/drawing/2010/main" xmlns="" id="{AF40E183-2915-48E9-9209-C5A717B74CBB}"/>
                </a:ext>
              </a:extLst>
            </p:cNvPr>
            <p:cNvGrpSpPr/>
            <p:nvPr/>
          </p:nvGrpSpPr>
          <p:grpSpPr>
            <a:xfrm>
              <a:off x="-359166" y="4877425"/>
              <a:ext cx="13154807" cy="1466868"/>
              <a:chOff x="-359166" y="1894404"/>
              <a:chExt cx="13154807" cy="1466868"/>
            </a:xfrm>
          </p:grpSpPr>
          <p:grpSp>
            <p:nvGrpSpPr>
              <p:cNvPr id="444" name="Group 443">
                <a:extLst>
                  <a:ext uri="{FF2B5EF4-FFF2-40B4-BE49-F238E27FC236}">
                    <a16:creationId xmlns:a16="http://schemas.microsoft.com/office/drawing/2014/main" xmlns:p14="http://schemas.microsoft.com/office/powerpoint/2010/main" xmlns:a14="http://schemas.microsoft.com/office/drawing/2010/main" xmlns="" id="{5A6BEE8C-E6B5-41AC-910A-759F94EC2278}"/>
                  </a:ext>
                </a:extLst>
              </p:cNvPr>
              <p:cNvGrpSpPr/>
              <p:nvPr/>
            </p:nvGrpSpPr>
            <p:grpSpPr>
              <a:xfrm>
                <a:off x="166743" y="2868963"/>
                <a:ext cx="12106163" cy="492309"/>
                <a:chOff x="166743" y="3220231"/>
                <a:chExt cx="12106163" cy="492309"/>
              </a:xfrm>
              <a:noFill/>
            </p:grpSpPr>
            <p:sp>
              <p:nvSpPr>
                <p:cNvPr id="486" name="Hexagon 485">
                  <a:extLst>
                    <a:ext uri="{FF2B5EF4-FFF2-40B4-BE49-F238E27FC236}">
                      <a16:creationId xmlns:a16="http://schemas.microsoft.com/office/drawing/2014/main" xmlns:p14="http://schemas.microsoft.com/office/powerpoint/2010/main" xmlns:a14="http://schemas.microsoft.com/office/drawing/2010/main" xmlns="" id="{190DE43B-A32F-46E3-997B-C76CFFF1A45D}"/>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xmlns:p14="http://schemas.microsoft.com/office/powerpoint/2010/main" xmlns:a14="http://schemas.microsoft.com/office/drawing/2010/main" xmlns="" id="{E724C6AB-5B18-43B4-8248-9F50D4B2203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xmlns:p14="http://schemas.microsoft.com/office/powerpoint/2010/main" xmlns:a14="http://schemas.microsoft.com/office/drawing/2010/main" xmlns="" id="{86C1A9B1-689F-404E-945A-95A72CEF1C7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xmlns:p14="http://schemas.microsoft.com/office/powerpoint/2010/main" xmlns:a14="http://schemas.microsoft.com/office/drawing/2010/main" xmlns="" id="{A37375BA-B1B1-4F10-B065-4213A5A277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xmlns:p14="http://schemas.microsoft.com/office/powerpoint/2010/main" xmlns:a14="http://schemas.microsoft.com/office/drawing/2010/main" xmlns="" id="{B5A73FFE-F8F7-40AB-91E5-D8624387BD61}"/>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xmlns:p14="http://schemas.microsoft.com/office/powerpoint/2010/main" xmlns:a14="http://schemas.microsoft.com/office/drawing/2010/main" xmlns="" id="{8481CDB0-1F26-4B81-BF41-A4EFA9CE0D9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xmlns:p14="http://schemas.microsoft.com/office/powerpoint/2010/main" xmlns:a14="http://schemas.microsoft.com/office/drawing/2010/main" xmlns="" id="{4108BAFA-A272-47C9-A872-0BC262EA19C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xmlns:p14="http://schemas.microsoft.com/office/powerpoint/2010/main" xmlns:a14="http://schemas.microsoft.com/office/drawing/2010/main" xmlns="" id="{23C20ED0-73D0-451D-B2E1-81F7884D837C}"/>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xmlns:p14="http://schemas.microsoft.com/office/powerpoint/2010/main" xmlns:a14="http://schemas.microsoft.com/office/drawing/2010/main" xmlns="" id="{E6128A83-C55A-4993-9E03-727669B11986}"/>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xmlns:p14="http://schemas.microsoft.com/office/powerpoint/2010/main" xmlns:a14="http://schemas.microsoft.com/office/drawing/2010/main" xmlns="" id="{89A62AC4-3C84-4BAC-A595-3563D103366B}"/>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xmlns:p14="http://schemas.microsoft.com/office/powerpoint/2010/main" xmlns:a14="http://schemas.microsoft.com/office/drawing/2010/main" xmlns="" id="{A2E98174-EC68-4A3F-AE33-A6A969FF5411}"/>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xmlns:p14="http://schemas.microsoft.com/office/powerpoint/2010/main" xmlns:a14="http://schemas.microsoft.com/office/drawing/2010/main" xmlns="" id="{6E34C947-E1BC-4B66-9157-68AF588AECA6}"/>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5" name="Group 444">
                <a:extLst>
                  <a:ext uri="{FF2B5EF4-FFF2-40B4-BE49-F238E27FC236}">
                    <a16:creationId xmlns:a16="http://schemas.microsoft.com/office/drawing/2014/main" xmlns:p14="http://schemas.microsoft.com/office/powerpoint/2010/main" xmlns:a14="http://schemas.microsoft.com/office/drawing/2010/main" xmlns="" id="{D8744720-FCC7-4EAC-B5CA-3FE6A49F41EF}"/>
                  </a:ext>
                </a:extLst>
              </p:cNvPr>
              <p:cNvGrpSpPr/>
              <p:nvPr/>
            </p:nvGrpSpPr>
            <p:grpSpPr>
              <a:xfrm>
                <a:off x="-359166" y="1894404"/>
                <a:ext cx="12106163" cy="492309"/>
                <a:chOff x="-359166" y="1894404"/>
                <a:chExt cx="12106163" cy="492309"/>
              </a:xfrm>
            </p:grpSpPr>
            <p:sp>
              <p:nvSpPr>
                <p:cNvPr id="474" name="Hexagon 473">
                  <a:extLst>
                    <a:ext uri="{FF2B5EF4-FFF2-40B4-BE49-F238E27FC236}">
                      <a16:creationId xmlns:a16="http://schemas.microsoft.com/office/drawing/2014/main" xmlns:p14="http://schemas.microsoft.com/office/powerpoint/2010/main" xmlns:a14="http://schemas.microsoft.com/office/drawing/2010/main" xmlns="" id="{BDC5E273-85DA-42BC-86FD-B88CF1CFEC53}"/>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xmlns:p14="http://schemas.microsoft.com/office/powerpoint/2010/main" xmlns:a14="http://schemas.microsoft.com/office/drawing/2010/main" xmlns="" id="{953680D2-5BA9-4C3C-952B-0AA43BCC9003}"/>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xmlns:p14="http://schemas.microsoft.com/office/powerpoint/2010/main" xmlns:a14="http://schemas.microsoft.com/office/drawing/2010/main" xmlns="" id="{44698DB8-E13F-4573-B80F-6E6807CFDFBD}"/>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xmlns:p14="http://schemas.microsoft.com/office/powerpoint/2010/main" xmlns:a14="http://schemas.microsoft.com/office/drawing/2010/main" xmlns="" id="{39876E6B-C75E-4708-AE59-A7F5B15504E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xmlns:p14="http://schemas.microsoft.com/office/powerpoint/2010/main" xmlns:a14="http://schemas.microsoft.com/office/drawing/2010/main" xmlns="" id="{2B02293C-6CBA-47F6-8277-30E8ADFA3B66}"/>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xmlns:p14="http://schemas.microsoft.com/office/powerpoint/2010/main" xmlns:a14="http://schemas.microsoft.com/office/drawing/2010/main" xmlns="" id="{DD2E3520-D635-4BC6-B6DD-32072B0BB5CA}"/>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xmlns:p14="http://schemas.microsoft.com/office/powerpoint/2010/main" xmlns:a14="http://schemas.microsoft.com/office/drawing/2010/main" xmlns="" id="{F1EB39C5-42AA-405F-A717-F0DF0D09975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xmlns:p14="http://schemas.microsoft.com/office/powerpoint/2010/main" xmlns:a14="http://schemas.microsoft.com/office/drawing/2010/main" xmlns="" id="{F973154C-9C9A-4715-BAB3-428C29D9607D}"/>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xmlns:p14="http://schemas.microsoft.com/office/powerpoint/2010/main" xmlns:a14="http://schemas.microsoft.com/office/drawing/2010/main" xmlns="" id="{6F01297C-3341-44F9-8FA5-8E33972A7B14}"/>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xmlns:p14="http://schemas.microsoft.com/office/powerpoint/2010/main" xmlns:a14="http://schemas.microsoft.com/office/drawing/2010/main" xmlns="" id="{F101E352-E45C-4E72-9CDC-F53E7D9241E3}"/>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xmlns:p14="http://schemas.microsoft.com/office/powerpoint/2010/main" xmlns:a14="http://schemas.microsoft.com/office/drawing/2010/main" xmlns="" id="{0EF511F1-01E0-4E44-917E-838859E528B3}"/>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xmlns:p14="http://schemas.microsoft.com/office/powerpoint/2010/main" xmlns:a14="http://schemas.microsoft.com/office/drawing/2010/main" xmlns="" id="{18A8CD9B-2936-460A-83D5-30E7837EB92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6" name="Group 445">
                <a:extLst>
                  <a:ext uri="{FF2B5EF4-FFF2-40B4-BE49-F238E27FC236}">
                    <a16:creationId xmlns:a16="http://schemas.microsoft.com/office/drawing/2014/main" xmlns:p14="http://schemas.microsoft.com/office/powerpoint/2010/main" xmlns:a14="http://schemas.microsoft.com/office/drawing/2010/main" xmlns="" id="{C65B955F-C33F-41FA-A787-9E9875BD6FED}"/>
                  </a:ext>
                </a:extLst>
              </p:cNvPr>
              <p:cNvGrpSpPr/>
              <p:nvPr/>
            </p:nvGrpSpPr>
            <p:grpSpPr>
              <a:xfrm>
                <a:off x="166743" y="2231934"/>
                <a:ext cx="12106163" cy="492309"/>
                <a:chOff x="166743" y="2231934"/>
                <a:chExt cx="12106163" cy="492309"/>
              </a:xfrm>
            </p:grpSpPr>
            <p:sp>
              <p:nvSpPr>
                <p:cNvPr id="462" name="Hexagon 461">
                  <a:extLst>
                    <a:ext uri="{FF2B5EF4-FFF2-40B4-BE49-F238E27FC236}">
                      <a16:creationId xmlns:a16="http://schemas.microsoft.com/office/drawing/2014/main" xmlns:p14="http://schemas.microsoft.com/office/powerpoint/2010/main" xmlns:a14="http://schemas.microsoft.com/office/drawing/2010/main" xmlns="" id="{0B53F0ED-3B5C-48D3-8A6F-8294FF6E2598}"/>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xmlns:p14="http://schemas.microsoft.com/office/powerpoint/2010/main" xmlns:a14="http://schemas.microsoft.com/office/drawing/2010/main" xmlns="" id="{D95EFF1A-5803-47BD-BDE0-3FE85061839F}"/>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xmlns:p14="http://schemas.microsoft.com/office/powerpoint/2010/main" xmlns:a14="http://schemas.microsoft.com/office/drawing/2010/main" xmlns="" id="{B0D5E0AA-7DED-42A1-826C-6146A4D07606}"/>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xmlns:p14="http://schemas.microsoft.com/office/powerpoint/2010/main" xmlns:a14="http://schemas.microsoft.com/office/drawing/2010/main" xmlns="" id="{0A0CBD90-CA49-4FBF-8791-0A93527346D0}"/>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xmlns:p14="http://schemas.microsoft.com/office/powerpoint/2010/main" xmlns:a14="http://schemas.microsoft.com/office/drawing/2010/main" xmlns="" id="{9E039F88-33A4-4F68-AE75-F59B23233C39}"/>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xmlns:p14="http://schemas.microsoft.com/office/powerpoint/2010/main" xmlns:a14="http://schemas.microsoft.com/office/drawing/2010/main" xmlns="" id="{15FB1CC8-592D-4176-9EEE-938DC8436B49}"/>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xmlns:p14="http://schemas.microsoft.com/office/powerpoint/2010/main" xmlns:a14="http://schemas.microsoft.com/office/drawing/2010/main" xmlns="" id="{FBFA6746-0D36-4D6B-B0BB-B709E6CC4AD1}"/>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xmlns:p14="http://schemas.microsoft.com/office/powerpoint/2010/main" xmlns:a14="http://schemas.microsoft.com/office/drawing/2010/main" xmlns="" id="{CDDB234F-6416-4316-84B4-A0C093062A3C}"/>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xmlns:p14="http://schemas.microsoft.com/office/powerpoint/2010/main" xmlns:a14="http://schemas.microsoft.com/office/drawing/2010/main" xmlns="" id="{2EE543FF-56B3-4EE8-A99B-93F5D04D8E17}"/>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xmlns:p14="http://schemas.microsoft.com/office/powerpoint/2010/main" xmlns:a14="http://schemas.microsoft.com/office/drawing/2010/main" xmlns="" id="{117DAC7B-CB43-427A-AE3D-65034056148E}"/>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Hexagon 471">
                  <a:extLst>
                    <a:ext uri="{FF2B5EF4-FFF2-40B4-BE49-F238E27FC236}">
                      <a16:creationId xmlns:a16="http://schemas.microsoft.com/office/drawing/2014/main" xmlns:p14="http://schemas.microsoft.com/office/powerpoint/2010/main" xmlns:a14="http://schemas.microsoft.com/office/drawing/2010/main" xmlns="" id="{CFEC4EA1-C082-45B0-8BDB-213FC9A85353}"/>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xmlns:p14="http://schemas.microsoft.com/office/powerpoint/2010/main" xmlns:a14="http://schemas.microsoft.com/office/drawing/2010/main" xmlns="" id="{C12316F4-91E5-4EA3-83DC-8D1BB5382ED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7" name="Hexagon 446">
                <a:extLst>
                  <a:ext uri="{FF2B5EF4-FFF2-40B4-BE49-F238E27FC236}">
                    <a16:creationId xmlns:a16="http://schemas.microsoft.com/office/drawing/2014/main" xmlns:p14="http://schemas.microsoft.com/office/powerpoint/2010/main" xmlns:a14="http://schemas.microsoft.com/office/drawing/2010/main" xmlns="" id="{BD5836B9-FDB3-4FA8-9465-CB6871C87F0D}"/>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8" name="Group 447">
                <a:extLst>
                  <a:ext uri="{FF2B5EF4-FFF2-40B4-BE49-F238E27FC236}">
                    <a16:creationId xmlns:a16="http://schemas.microsoft.com/office/drawing/2014/main" xmlns:p14="http://schemas.microsoft.com/office/powerpoint/2010/main" xmlns:a14="http://schemas.microsoft.com/office/drawing/2010/main" xmlns="" id="{8A68EC9C-0CCA-4F16-9A9C-38F13444993D}"/>
                  </a:ext>
                </a:extLst>
              </p:cNvPr>
              <p:cNvGrpSpPr/>
              <p:nvPr/>
            </p:nvGrpSpPr>
            <p:grpSpPr>
              <a:xfrm>
                <a:off x="-359166" y="2546046"/>
                <a:ext cx="12106163" cy="492309"/>
                <a:chOff x="-359166" y="2546046"/>
                <a:chExt cx="12106163" cy="492309"/>
              </a:xfrm>
            </p:grpSpPr>
            <p:sp>
              <p:nvSpPr>
                <p:cNvPr id="450" name="Hexagon 449">
                  <a:extLst>
                    <a:ext uri="{FF2B5EF4-FFF2-40B4-BE49-F238E27FC236}">
                      <a16:creationId xmlns:a16="http://schemas.microsoft.com/office/drawing/2014/main" xmlns:p14="http://schemas.microsoft.com/office/powerpoint/2010/main" xmlns:a14="http://schemas.microsoft.com/office/drawing/2010/main" xmlns="" id="{300CE270-0552-4335-B6DA-D7A5E5E5048B}"/>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xmlns:p14="http://schemas.microsoft.com/office/powerpoint/2010/main" xmlns:a14="http://schemas.microsoft.com/office/drawing/2010/main" xmlns="" id="{946A60AE-09F7-4589-9E9A-9E2B3A9A73C9}"/>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xmlns:p14="http://schemas.microsoft.com/office/powerpoint/2010/main" xmlns:a14="http://schemas.microsoft.com/office/drawing/2010/main" xmlns="" id="{1C0AAE96-E2E4-4DEF-AC2C-C0974AE25D7E}"/>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xmlns:p14="http://schemas.microsoft.com/office/powerpoint/2010/main" xmlns:a14="http://schemas.microsoft.com/office/drawing/2010/main" xmlns="" id="{19A00999-AA59-40C9-8BCC-23430C4816BE}"/>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xmlns:p14="http://schemas.microsoft.com/office/powerpoint/2010/main" xmlns:a14="http://schemas.microsoft.com/office/drawing/2010/main" xmlns="" id="{1EB2118A-137E-4615-90B7-95AFA0900AB1}"/>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Hexagon 454">
                  <a:extLst>
                    <a:ext uri="{FF2B5EF4-FFF2-40B4-BE49-F238E27FC236}">
                      <a16:creationId xmlns:a16="http://schemas.microsoft.com/office/drawing/2014/main" xmlns:p14="http://schemas.microsoft.com/office/powerpoint/2010/main" xmlns:a14="http://schemas.microsoft.com/office/drawing/2010/main" xmlns="" id="{7B41C2D1-0D09-4162-A0B1-5227CDAAD66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xmlns:p14="http://schemas.microsoft.com/office/powerpoint/2010/main" xmlns:a14="http://schemas.microsoft.com/office/drawing/2010/main" xmlns="" id="{273A8A05-98FF-4016-980C-19A8BDB4FF7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xmlns:p14="http://schemas.microsoft.com/office/powerpoint/2010/main" xmlns:a14="http://schemas.microsoft.com/office/drawing/2010/main" xmlns="" id="{03BB1EE9-207E-49A7-A5B4-B2C9343CC0E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xmlns:p14="http://schemas.microsoft.com/office/powerpoint/2010/main" xmlns:a14="http://schemas.microsoft.com/office/drawing/2010/main" xmlns="" id="{DB0B5F6E-7A37-4D38-BAA5-CD5458D859DD}"/>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xmlns:p14="http://schemas.microsoft.com/office/powerpoint/2010/main" xmlns:a14="http://schemas.microsoft.com/office/drawing/2010/main" xmlns="" id="{0D9E55DB-0A0B-4BE7-97A8-7791388824F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Hexagon 459">
                  <a:extLst>
                    <a:ext uri="{FF2B5EF4-FFF2-40B4-BE49-F238E27FC236}">
                      <a16:creationId xmlns:a16="http://schemas.microsoft.com/office/drawing/2014/main" xmlns:p14="http://schemas.microsoft.com/office/powerpoint/2010/main" xmlns:a14="http://schemas.microsoft.com/office/drawing/2010/main" xmlns="" id="{AE756C3D-A387-480A-979C-0DBAD4452271}"/>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xmlns:p14="http://schemas.microsoft.com/office/powerpoint/2010/main" xmlns:a14="http://schemas.microsoft.com/office/drawing/2010/main" xmlns="" id="{75EFF275-006E-48EA-B119-B9ED0F6971A7}"/>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9" name="Hexagon 448">
                <a:extLst>
                  <a:ext uri="{FF2B5EF4-FFF2-40B4-BE49-F238E27FC236}">
                    <a16:creationId xmlns:a16="http://schemas.microsoft.com/office/drawing/2014/main" xmlns:p14="http://schemas.microsoft.com/office/powerpoint/2010/main" xmlns:a14="http://schemas.microsoft.com/office/drawing/2010/main" xmlns="" id="{63BFD11A-B897-4CE1-9492-2CE2BA97FD80}"/>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xmlns:p14="http://schemas.microsoft.com/office/powerpoint/2010/main" xmlns:a14="http://schemas.microsoft.com/office/drawing/2010/main" xmlns="" id="{6CEC5C0B-C25C-45D3-B1B2-F68D71EBE3A5}"/>
                </a:ext>
              </a:extLst>
            </p:cNvPr>
            <p:cNvGrpSpPr/>
            <p:nvPr/>
          </p:nvGrpSpPr>
          <p:grpSpPr>
            <a:xfrm>
              <a:off x="-359166" y="3595461"/>
              <a:ext cx="13154807" cy="1466868"/>
              <a:chOff x="-359166" y="1894404"/>
              <a:chExt cx="13154807" cy="1466868"/>
            </a:xfrm>
          </p:grpSpPr>
          <p:grpSp>
            <p:nvGrpSpPr>
              <p:cNvPr id="287" name="Group 286">
                <a:extLst>
                  <a:ext uri="{FF2B5EF4-FFF2-40B4-BE49-F238E27FC236}">
                    <a16:creationId xmlns:a16="http://schemas.microsoft.com/office/drawing/2014/main" xmlns:p14="http://schemas.microsoft.com/office/powerpoint/2010/main" xmlns:a14="http://schemas.microsoft.com/office/drawing/2010/main" xmlns="" id="{3BB83318-A384-4886-BD28-18714E1B7AE0}"/>
                  </a:ext>
                </a:extLst>
              </p:cNvPr>
              <p:cNvGrpSpPr/>
              <p:nvPr/>
            </p:nvGrpSpPr>
            <p:grpSpPr>
              <a:xfrm>
                <a:off x="166743" y="2868963"/>
                <a:ext cx="12106163" cy="492309"/>
                <a:chOff x="166743" y="3220231"/>
                <a:chExt cx="12106163" cy="492309"/>
              </a:xfrm>
              <a:noFill/>
            </p:grpSpPr>
            <p:sp>
              <p:nvSpPr>
                <p:cNvPr id="432" name="Hexagon 431">
                  <a:extLst>
                    <a:ext uri="{FF2B5EF4-FFF2-40B4-BE49-F238E27FC236}">
                      <a16:creationId xmlns:a16="http://schemas.microsoft.com/office/drawing/2014/main" xmlns:p14="http://schemas.microsoft.com/office/powerpoint/2010/main" xmlns:a14="http://schemas.microsoft.com/office/drawing/2010/main" xmlns="" id="{3E3328A1-22C1-40C6-ADB3-C185A9CC389F}"/>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xmlns:p14="http://schemas.microsoft.com/office/powerpoint/2010/main" xmlns:a14="http://schemas.microsoft.com/office/drawing/2010/main" xmlns="" id="{1E472E9E-5A6C-4A8F-8648-B815B0F4631B}"/>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xmlns:p14="http://schemas.microsoft.com/office/powerpoint/2010/main" xmlns:a14="http://schemas.microsoft.com/office/drawing/2010/main" xmlns="" id="{3E15BCA9-AA1C-4756-9490-AB3C3C4A5AFE}"/>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xmlns:p14="http://schemas.microsoft.com/office/powerpoint/2010/main" xmlns:a14="http://schemas.microsoft.com/office/drawing/2010/main" xmlns="" id="{E9A1BBAC-3B29-4D8D-8047-C46B959C5C22}"/>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xmlns:p14="http://schemas.microsoft.com/office/powerpoint/2010/main" xmlns:a14="http://schemas.microsoft.com/office/drawing/2010/main" xmlns="" id="{F46C5314-84FB-4A07-A891-357AC25980F2}"/>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xmlns:p14="http://schemas.microsoft.com/office/powerpoint/2010/main" xmlns:a14="http://schemas.microsoft.com/office/drawing/2010/main" xmlns="" id="{B6095386-0035-4ED4-AE98-3181ECF6693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Hexagon 437">
                  <a:extLst>
                    <a:ext uri="{FF2B5EF4-FFF2-40B4-BE49-F238E27FC236}">
                      <a16:creationId xmlns:a16="http://schemas.microsoft.com/office/drawing/2014/main" xmlns:p14="http://schemas.microsoft.com/office/powerpoint/2010/main" xmlns:a14="http://schemas.microsoft.com/office/drawing/2010/main" xmlns="" id="{75CD6946-82BA-47F2-8F09-18F119242BC9}"/>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xmlns:p14="http://schemas.microsoft.com/office/powerpoint/2010/main" xmlns:a14="http://schemas.microsoft.com/office/drawing/2010/main" xmlns="" id="{AF7379E0-966D-44AA-9FFE-D200D1604CF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xmlns:p14="http://schemas.microsoft.com/office/powerpoint/2010/main" xmlns:a14="http://schemas.microsoft.com/office/drawing/2010/main" xmlns="" id="{306F708C-3878-4DEB-A819-937E0AFD35E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xmlns:p14="http://schemas.microsoft.com/office/powerpoint/2010/main" xmlns:a14="http://schemas.microsoft.com/office/drawing/2010/main" xmlns="" id="{A25FCA43-61CB-452F-A67B-C265143D8330}"/>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xmlns:p14="http://schemas.microsoft.com/office/powerpoint/2010/main" xmlns:a14="http://schemas.microsoft.com/office/drawing/2010/main" xmlns="" id="{BA618EC2-6321-48E9-A120-A33D53BBAE1F}"/>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xmlns:p14="http://schemas.microsoft.com/office/powerpoint/2010/main" xmlns:a14="http://schemas.microsoft.com/office/drawing/2010/main" xmlns="" id="{0880307E-D0AB-4365-95DA-91527F327783}"/>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xmlns:p14="http://schemas.microsoft.com/office/powerpoint/2010/main" xmlns:a14="http://schemas.microsoft.com/office/drawing/2010/main" xmlns="" id="{7EEBDC12-9287-41A1-BC3F-8B7FFEF1F36A}"/>
                  </a:ext>
                </a:extLst>
              </p:cNvPr>
              <p:cNvGrpSpPr/>
              <p:nvPr/>
            </p:nvGrpSpPr>
            <p:grpSpPr>
              <a:xfrm>
                <a:off x="689478" y="1894404"/>
                <a:ext cx="11057519" cy="492309"/>
                <a:chOff x="689478" y="1894404"/>
                <a:chExt cx="11057519" cy="492309"/>
              </a:xfrm>
            </p:grpSpPr>
            <p:sp>
              <p:nvSpPr>
                <p:cNvPr id="361" name="Hexagon 360">
                  <a:extLst>
                    <a:ext uri="{FF2B5EF4-FFF2-40B4-BE49-F238E27FC236}">
                      <a16:creationId xmlns:a16="http://schemas.microsoft.com/office/drawing/2014/main" xmlns:p14="http://schemas.microsoft.com/office/powerpoint/2010/main" xmlns:a14="http://schemas.microsoft.com/office/drawing/2010/main" xmlns="" id="{27DAE883-D239-4463-8A2D-904B0E718381}"/>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xmlns:p14="http://schemas.microsoft.com/office/powerpoint/2010/main" xmlns:a14="http://schemas.microsoft.com/office/drawing/2010/main" xmlns="" id="{47A7AFC2-EC5C-417B-828B-91E5F6C2813E}"/>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xmlns:p14="http://schemas.microsoft.com/office/powerpoint/2010/main" xmlns:a14="http://schemas.microsoft.com/office/drawing/2010/main" xmlns="" id="{232B23B1-528A-4A94-8947-333BD4F6AD2E}"/>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xmlns:p14="http://schemas.microsoft.com/office/powerpoint/2010/main" xmlns:a14="http://schemas.microsoft.com/office/drawing/2010/main" xmlns="" id="{3DEC1FB2-AE7D-419A-AADC-5B5746AF3947}"/>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xmlns:p14="http://schemas.microsoft.com/office/powerpoint/2010/main" xmlns:a14="http://schemas.microsoft.com/office/drawing/2010/main" xmlns="" id="{A65BD014-62F1-46D8-AD2B-2A359D07D035}"/>
                  </a:ext>
                </a:extLst>
              </p:cNvPr>
              <p:cNvGrpSpPr/>
              <p:nvPr/>
            </p:nvGrpSpPr>
            <p:grpSpPr>
              <a:xfrm>
                <a:off x="166743" y="2231934"/>
                <a:ext cx="12106163" cy="492309"/>
                <a:chOff x="166743" y="2231934"/>
                <a:chExt cx="12106163" cy="492309"/>
              </a:xfrm>
            </p:grpSpPr>
            <p:sp>
              <p:nvSpPr>
                <p:cNvPr id="345" name="Hexagon 344">
                  <a:extLst>
                    <a:ext uri="{FF2B5EF4-FFF2-40B4-BE49-F238E27FC236}">
                      <a16:creationId xmlns:a16="http://schemas.microsoft.com/office/drawing/2014/main" xmlns:p14="http://schemas.microsoft.com/office/powerpoint/2010/main" xmlns:a14="http://schemas.microsoft.com/office/drawing/2010/main" xmlns="" id="{5987AD2A-9A1B-4E82-B21C-80A3A2983FFD}"/>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Hexagon 345">
                  <a:extLst>
                    <a:ext uri="{FF2B5EF4-FFF2-40B4-BE49-F238E27FC236}">
                      <a16:creationId xmlns:a16="http://schemas.microsoft.com/office/drawing/2014/main" xmlns:p14="http://schemas.microsoft.com/office/powerpoint/2010/main" xmlns:a14="http://schemas.microsoft.com/office/drawing/2010/main" xmlns="" id="{2ADD8E4E-AB53-4596-9727-D39B54CF5747}"/>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Hexagon 350">
                  <a:extLst>
                    <a:ext uri="{FF2B5EF4-FFF2-40B4-BE49-F238E27FC236}">
                      <a16:creationId xmlns:a16="http://schemas.microsoft.com/office/drawing/2014/main" xmlns:p14="http://schemas.microsoft.com/office/powerpoint/2010/main" xmlns:a14="http://schemas.microsoft.com/office/drawing/2010/main" xmlns="" id="{0FC37B3B-B06E-4873-9296-1B3B58750A53}"/>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Hexagon 352">
                  <a:extLst>
                    <a:ext uri="{FF2B5EF4-FFF2-40B4-BE49-F238E27FC236}">
                      <a16:creationId xmlns:a16="http://schemas.microsoft.com/office/drawing/2014/main" xmlns:p14="http://schemas.microsoft.com/office/powerpoint/2010/main" xmlns:a14="http://schemas.microsoft.com/office/drawing/2010/main" xmlns="" id="{1E723B63-2E1A-46B3-AF01-D540569C4466}"/>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Hexagon 353">
                  <a:extLst>
                    <a:ext uri="{FF2B5EF4-FFF2-40B4-BE49-F238E27FC236}">
                      <a16:creationId xmlns:a16="http://schemas.microsoft.com/office/drawing/2014/main" xmlns:p14="http://schemas.microsoft.com/office/powerpoint/2010/main" xmlns:a14="http://schemas.microsoft.com/office/drawing/2010/main" xmlns="" id="{876F5A24-4D5E-48B4-9B3E-630EBAB5BECD}"/>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xmlns:p14="http://schemas.microsoft.com/office/powerpoint/2010/main" xmlns:a14="http://schemas.microsoft.com/office/drawing/2010/main" xmlns="" id="{DD9E3E1C-3F55-4286-AE44-D6BA967B573E}"/>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xmlns:p14="http://schemas.microsoft.com/office/powerpoint/2010/main" xmlns:a14="http://schemas.microsoft.com/office/drawing/2010/main" xmlns="" id="{7E9E2474-FFA1-43CE-84C3-309745D138C7}"/>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Hexagon 357">
                  <a:extLst>
                    <a:ext uri="{FF2B5EF4-FFF2-40B4-BE49-F238E27FC236}">
                      <a16:creationId xmlns:a16="http://schemas.microsoft.com/office/drawing/2014/main" xmlns:p14="http://schemas.microsoft.com/office/powerpoint/2010/main" xmlns:a14="http://schemas.microsoft.com/office/drawing/2010/main" xmlns="" id="{48D9E492-A9CB-44F3-86FE-E680CD3FD03D}"/>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xmlns:p14="http://schemas.microsoft.com/office/powerpoint/2010/main" xmlns:a14="http://schemas.microsoft.com/office/drawing/2010/main" xmlns="" id="{072F858E-2D14-492C-91A7-6723B627A9C1}"/>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a:extLst>
                  <a:ext uri="{FF2B5EF4-FFF2-40B4-BE49-F238E27FC236}">
                    <a16:creationId xmlns:a16="http://schemas.microsoft.com/office/drawing/2014/main" xmlns:p14="http://schemas.microsoft.com/office/powerpoint/2010/main" xmlns:a14="http://schemas.microsoft.com/office/drawing/2010/main" xmlns="" id="{D35B0C1B-7EEA-4C26-89E4-E840F514A046}"/>
                  </a:ext>
                </a:extLst>
              </p:cNvPr>
              <p:cNvGrpSpPr/>
              <p:nvPr/>
            </p:nvGrpSpPr>
            <p:grpSpPr>
              <a:xfrm>
                <a:off x="-359166" y="2546046"/>
                <a:ext cx="12106163" cy="492309"/>
                <a:chOff x="-359166" y="2546046"/>
                <a:chExt cx="12106163" cy="492309"/>
              </a:xfrm>
            </p:grpSpPr>
            <p:sp>
              <p:nvSpPr>
                <p:cNvPr id="301" name="Hexagon 300">
                  <a:extLst>
                    <a:ext uri="{FF2B5EF4-FFF2-40B4-BE49-F238E27FC236}">
                      <a16:creationId xmlns:a16="http://schemas.microsoft.com/office/drawing/2014/main" xmlns:p14="http://schemas.microsoft.com/office/powerpoint/2010/main" xmlns:a14="http://schemas.microsoft.com/office/drawing/2010/main" xmlns="" id="{D31A06FA-C3F9-4E69-82D1-0EA7A2189634}"/>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Hexagon 301">
                  <a:extLst>
                    <a:ext uri="{FF2B5EF4-FFF2-40B4-BE49-F238E27FC236}">
                      <a16:creationId xmlns:a16="http://schemas.microsoft.com/office/drawing/2014/main" xmlns:p14="http://schemas.microsoft.com/office/powerpoint/2010/main" xmlns:a14="http://schemas.microsoft.com/office/drawing/2010/main" xmlns="" id="{0BA6E2A0-6364-4999-AB29-8AD6900DC201}"/>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xmlns:p14="http://schemas.microsoft.com/office/powerpoint/2010/main" xmlns:a14="http://schemas.microsoft.com/office/drawing/2010/main" xmlns="" id="{F5171D4D-D0AD-4E6C-B064-C9BCE710046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xmlns:p14="http://schemas.microsoft.com/office/powerpoint/2010/main" xmlns:a14="http://schemas.microsoft.com/office/drawing/2010/main" xmlns="" id="{7D2AD820-6DD6-4ADC-B2DA-8596DD19D19B}"/>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Hexagon 313">
                  <a:extLst>
                    <a:ext uri="{FF2B5EF4-FFF2-40B4-BE49-F238E27FC236}">
                      <a16:creationId xmlns:a16="http://schemas.microsoft.com/office/drawing/2014/main" xmlns:p14="http://schemas.microsoft.com/office/powerpoint/2010/main" xmlns:a14="http://schemas.microsoft.com/office/drawing/2010/main" xmlns="" id="{F798EFE0-A628-43FD-8EB3-4CB5EA720E8F}"/>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Hexagon 314">
                  <a:extLst>
                    <a:ext uri="{FF2B5EF4-FFF2-40B4-BE49-F238E27FC236}">
                      <a16:creationId xmlns:a16="http://schemas.microsoft.com/office/drawing/2014/main" xmlns:p14="http://schemas.microsoft.com/office/powerpoint/2010/main" xmlns:a14="http://schemas.microsoft.com/office/drawing/2010/main" xmlns="" id="{B2CFD5E8-08B2-4D6B-B759-CDA0CCBDA68B}"/>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xmlns:p14="http://schemas.microsoft.com/office/powerpoint/2010/main" xmlns:a14="http://schemas.microsoft.com/office/drawing/2010/main" xmlns="" id="{2B81168F-20C5-49C5-A71C-F91A31B326C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xmlns:p14="http://schemas.microsoft.com/office/powerpoint/2010/main" xmlns:a14="http://schemas.microsoft.com/office/drawing/2010/main" xmlns="" id="{9D2FA4F0-A373-4E2A-B109-47ABA6AAE3E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xmlns:p14="http://schemas.microsoft.com/office/powerpoint/2010/main" xmlns:a14="http://schemas.microsoft.com/office/drawing/2010/main" xmlns="" id="{0394D79E-09DE-4276-8029-0B0DA182F4D6}"/>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Hexagon 333">
                  <a:extLst>
                    <a:ext uri="{FF2B5EF4-FFF2-40B4-BE49-F238E27FC236}">
                      <a16:creationId xmlns:a16="http://schemas.microsoft.com/office/drawing/2014/main" xmlns:p14="http://schemas.microsoft.com/office/powerpoint/2010/main" xmlns:a14="http://schemas.microsoft.com/office/drawing/2010/main" xmlns="" id="{3C22C5EF-2E1F-4D62-82D7-CCD78193E8A3}"/>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xmlns:p14="http://schemas.microsoft.com/office/powerpoint/2010/main" xmlns:a14="http://schemas.microsoft.com/office/drawing/2010/main" xmlns="" id="{7D393113-80E2-41DE-A657-D0A31D9F7B6D}"/>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0" name="Hexagon 299">
                <a:extLst>
                  <a:ext uri="{FF2B5EF4-FFF2-40B4-BE49-F238E27FC236}">
                    <a16:creationId xmlns:a16="http://schemas.microsoft.com/office/drawing/2014/main" xmlns:p14="http://schemas.microsoft.com/office/powerpoint/2010/main" xmlns:a14="http://schemas.microsoft.com/office/drawing/2010/main" xmlns="" id="{BC7EBD35-0DA3-4B5E-8515-2C25A861B3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Operate: on any cloud at any scale </a:t>
            </a:r>
          </a:p>
        </p:txBody>
      </p:sp>
      <p:sp>
        <p:nvSpPr>
          <p:cNvPr id="159" name="Rectangle 158">
            <a:extLst>
              <a:ext uri="{FF2B5EF4-FFF2-40B4-BE49-F238E27FC236}">
                <a16:creationId xmlns:a16="http://schemas.microsoft.com/office/drawing/2014/main" xmlns:p14="http://schemas.microsoft.com/office/powerpoint/2010/main" xmlns:a14="http://schemas.microsoft.com/office/drawing/2010/main" xmlns=""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xmlns:p14="http://schemas.microsoft.com/office/powerpoint/2010/main" xmlns:a14="http://schemas.microsoft.com/office/drawing/2010/main" xmlns=""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a16="http://schemas.microsoft.com/office/drawing/2014/main" xmlns:p14="http://schemas.microsoft.com/office/powerpoint/2010/main" xmlns:a14="http://schemas.microsoft.com/office/drawing/2010/main" xmlns=""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a16="http://schemas.microsoft.com/office/drawing/2014/main" xmlns:p14="http://schemas.microsoft.com/office/powerpoint/2010/main" xmlns:a14="http://schemas.microsoft.com/office/drawing/2010/main" xmlns=""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a16="http://schemas.microsoft.com/office/drawing/2014/main" xmlns:p14="http://schemas.microsoft.com/office/powerpoint/2010/main" xmlns:a14="http://schemas.microsoft.com/office/drawing/2010/main" xmlns=""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a16="http://schemas.microsoft.com/office/drawing/2014/main" xmlns:p14="http://schemas.microsoft.com/office/powerpoint/2010/main" xmlns:a14="http://schemas.microsoft.com/office/drawing/2010/main" xmlns=""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a16="http://schemas.microsoft.com/office/drawing/2014/main" xmlns:p14="http://schemas.microsoft.com/office/powerpoint/2010/main" xmlns:a14="http://schemas.microsoft.com/office/drawing/2010/main" xmlns=""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a16="http://schemas.microsoft.com/office/drawing/2014/main" xmlns:p14="http://schemas.microsoft.com/office/powerpoint/2010/main" xmlns:a14="http://schemas.microsoft.com/office/drawing/2010/main" xmlns=""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a16="http://schemas.microsoft.com/office/drawing/2014/main" xmlns:p14="http://schemas.microsoft.com/office/powerpoint/2010/main" xmlns:a14="http://schemas.microsoft.com/office/drawing/2010/main" xmlns=""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a16="http://schemas.microsoft.com/office/drawing/2014/main" xmlns:p14="http://schemas.microsoft.com/office/powerpoint/2010/main" xmlns:a14="http://schemas.microsoft.com/office/drawing/2010/main" xmlns=""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a16="http://schemas.microsoft.com/office/drawing/2014/main" xmlns:p14="http://schemas.microsoft.com/office/powerpoint/2010/main" xmlns:a14="http://schemas.microsoft.com/office/drawing/2010/main" xmlns=""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xmlns:p14="http://schemas.microsoft.com/office/powerpoint/2010/main" xmlns:a14="http://schemas.microsoft.com/office/drawing/2010/main" xmlns=""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a16="http://schemas.microsoft.com/office/drawing/2014/main" xmlns:p14="http://schemas.microsoft.com/office/powerpoint/2010/main" xmlns:a14="http://schemas.microsoft.com/office/drawing/2010/main" xmlns=""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a16="http://schemas.microsoft.com/office/drawing/2014/main" xmlns:p14="http://schemas.microsoft.com/office/powerpoint/2010/main" xmlns:a14="http://schemas.microsoft.com/office/drawing/2010/main" xmlns=""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a16="http://schemas.microsoft.com/office/drawing/2014/main" xmlns:p14="http://schemas.microsoft.com/office/powerpoint/2010/main" xmlns:a14="http://schemas.microsoft.com/office/drawing/2010/main" xmlns=""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a16="http://schemas.microsoft.com/office/drawing/2014/main" xmlns:p14="http://schemas.microsoft.com/office/powerpoint/2010/main" xmlns:a14="http://schemas.microsoft.com/office/drawing/2010/main" xmlns=""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xmlns:p14="http://schemas.microsoft.com/office/powerpoint/2010/main" xmlns:a14="http://schemas.microsoft.com/office/drawing/2010/main" xmlns=""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a16="http://schemas.microsoft.com/office/drawing/2014/main" xmlns:p14="http://schemas.microsoft.com/office/powerpoint/2010/main" xmlns:a14="http://schemas.microsoft.com/office/drawing/2010/main" xmlns=""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a16="http://schemas.microsoft.com/office/drawing/2014/main" xmlns:p14="http://schemas.microsoft.com/office/powerpoint/2010/main" xmlns:a14="http://schemas.microsoft.com/office/drawing/2010/main" xmlns=""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a16="http://schemas.microsoft.com/office/drawing/2014/main" xmlns:p14="http://schemas.microsoft.com/office/powerpoint/2010/main" xmlns:a14="http://schemas.microsoft.com/office/drawing/2010/main" xmlns=""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a16="http://schemas.microsoft.com/office/drawing/2014/main" xmlns:p14="http://schemas.microsoft.com/office/powerpoint/2010/main" xmlns:a14="http://schemas.microsoft.com/office/drawing/2010/main" xmlns=""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a16="http://schemas.microsoft.com/office/drawing/2014/main" xmlns:p14="http://schemas.microsoft.com/office/powerpoint/2010/main" xmlns:a14="http://schemas.microsoft.com/office/drawing/2010/main" xmlns=""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a16="http://schemas.microsoft.com/office/drawing/2014/main" xmlns:p14="http://schemas.microsoft.com/office/powerpoint/2010/main" xmlns:a14="http://schemas.microsoft.com/office/drawing/2010/main" xmlns=""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a16="http://schemas.microsoft.com/office/drawing/2014/main" xmlns:p14="http://schemas.microsoft.com/office/powerpoint/2010/main" xmlns:a14="http://schemas.microsoft.com/office/drawing/2010/main" xmlns=""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a16="http://schemas.microsoft.com/office/drawing/2014/main" xmlns:p14="http://schemas.microsoft.com/office/powerpoint/2010/main" xmlns:a14="http://schemas.microsoft.com/office/drawing/2010/main" xmlns=""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a16="http://schemas.microsoft.com/office/drawing/2014/main" xmlns:p14="http://schemas.microsoft.com/office/powerpoint/2010/main" xmlns:a14="http://schemas.microsoft.com/office/drawing/2010/main" xmlns=""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xmlns:p14="http://schemas.microsoft.com/office/powerpoint/2010/main" xmlns:a14="http://schemas.microsoft.com/office/drawing/2010/main" xmlns=""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a16="http://schemas.microsoft.com/office/drawing/2014/main" xmlns:p14="http://schemas.microsoft.com/office/powerpoint/2010/main" xmlns:a14="http://schemas.microsoft.com/office/drawing/2010/main" xmlns=""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a16="http://schemas.microsoft.com/office/drawing/2014/main" xmlns:p14="http://schemas.microsoft.com/office/powerpoint/2010/main" xmlns:a14="http://schemas.microsoft.com/office/drawing/2010/main" xmlns=""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xmlns:p14="http://schemas.microsoft.com/office/powerpoint/2010/main" xmlns:a14="http://schemas.microsoft.com/office/drawing/2010/main" xmlns=""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a16="http://schemas.microsoft.com/office/drawing/2014/main" xmlns:p14="http://schemas.microsoft.com/office/powerpoint/2010/main" xmlns:a14="http://schemas.microsoft.com/office/drawing/2010/main" xmlns=""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a16="http://schemas.microsoft.com/office/drawing/2014/main" xmlns:p14="http://schemas.microsoft.com/office/powerpoint/2010/main" xmlns:a14="http://schemas.microsoft.com/office/drawing/2010/main" xmlns=""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a16="http://schemas.microsoft.com/office/drawing/2014/main" xmlns:p14="http://schemas.microsoft.com/office/powerpoint/2010/main" xmlns:a14="http://schemas.microsoft.com/office/drawing/2010/main" xmlns=""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a16="http://schemas.microsoft.com/office/drawing/2014/main" xmlns:p14="http://schemas.microsoft.com/office/powerpoint/2010/main" xmlns:a14="http://schemas.microsoft.com/office/drawing/2010/main" xmlns=""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a16="http://schemas.microsoft.com/office/drawing/2014/main" xmlns:p14="http://schemas.microsoft.com/office/powerpoint/2010/main" xmlns:a14="http://schemas.microsoft.com/office/drawing/2010/main" xmlns=""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a16="http://schemas.microsoft.com/office/drawing/2014/main" xmlns:p14="http://schemas.microsoft.com/office/powerpoint/2010/main" xmlns:a14="http://schemas.microsoft.com/office/drawing/2010/main" xmlns=""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a16="http://schemas.microsoft.com/office/drawing/2014/main" xmlns:p14="http://schemas.microsoft.com/office/powerpoint/2010/main" xmlns:a14="http://schemas.microsoft.com/office/drawing/2010/main" xmlns=""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a16="http://schemas.microsoft.com/office/drawing/2014/main" xmlns:p14="http://schemas.microsoft.com/office/powerpoint/2010/main" xmlns:a14="http://schemas.microsoft.com/office/drawing/2010/main" xmlns=""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a16="http://schemas.microsoft.com/office/drawing/2014/main" xmlns:p14="http://schemas.microsoft.com/office/powerpoint/2010/main" xmlns:a14="http://schemas.microsoft.com/office/drawing/2010/main" xmlns=""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xmlns:p14="http://schemas.microsoft.com/office/powerpoint/2010/main" xmlns:a14="http://schemas.microsoft.com/office/drawing/2010/main" xmlns=""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a16="http://schemas.microsoft.com/office/drawing/2014/main" xmlns:p14="http://schemas.microsoft.com/office/powerpoint/2010/main" xmlns:a14="http://schemas.microsoft.com/office/drawing/2010/main" xmlns=""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a16="http://schemas.microsoft.com/office/drawing/2014/main" xmlns:p14="http://schemas.microsoft.com/office/powerpoint/2010/main" xmlns:a14="http://schemas.microsoft.com/office/drawing/2010/main" xmlns=""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a16="http://schemas.microsoft.com/office/drawing/2014/main" xmlns:p14="http://schemas.microsoft.com/office/powerpoint/2010/main" xmlns:a14="http://schemas.microsoft.com/office/drawing/2010/main" xmlns=""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xmlns:p14="http://schemas.microsoft.com/office/powerpoint/2010/main" xmlns:a14="http://schemas.microsoft.com/office/drawing/2010/main" xmlns=""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a16="http://schemas.microsoft.com/office/drawing/2014/main" xmlns:p14="http://schemas.microsoft.com/office/powerpoint/2010/main" xmlns:a14="http://schemas.microsoft.com/office/drawing/2010/main" xmlns=""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a16="http://schemas.microsoft.com/office/drawing/2014/main" xmlns:p14="http://schemas.microsoft.com/office/powerpoint/2010/main" xmlns:a14="http://schemas.microsoft.com/office/drawing/2010/main" xmlns=""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a16="http://schemas.microsoft.com/office/drawing/2014/main" xmlns:p14="http://schemas.microsoft.com/office/powerpoint/2010/main" xmlns:a14="http://schemas.microsoft.com/office/drawing/2010/main" xmlns=""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a16="http://schemas.microsoft.com/office/drawing/2014/main" xmlns:p14="http://schemas.microsoft.com/office/powerpoint/2010/main" xmlns:a14="http://schemas.microsoft.com/office/drawing/2010/main" xmlns=""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a16="http://schemas.microsoft.com/office/drawing/2014/main" xmlns:p14="http://schemas.microsoft.com/office/powerpoint/2010/main" xmlns:a14="http://schemas.microsoft.com/office/drawing/2010/main" xmlns=""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a16="http://schemas.microsoft.com/office/drawing/2014/main" xmlns:p14="http://schemas.microsoft.com/office/powerpoint/2010/main" xmlns:a14="http://schemas.microsoft.com/office/drawing/2010/main" xmlns=""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a16="http://schemas.microsoft.com/office/drawing/2014/main" xmlns:p14="http://schemas.microsoft.com/office/powerpoint/2010/main" xmlns:a14="http://schemas.microsoft.com/office/drawing/2010/main" xmlns=""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a16="http://schemas.microsoft.com/office/drawing/2014/main" xmlns:p14="http://schemas.microsoft.com/office/powerpoint/2010/main" xmlns:a14="http://schemas.microsoft.com/office/drawing/2010/main" xmlns=""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a16="http://schemas.microsoft.com/office/drawing/2014/main" xmlns:p14="http://schemas.microsoft.com/office/powerpoint/2010/main" xmlns:a14="http://schemas.microsoft.com/office/drawing/2010/main" xmlns=""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a16="http://schemas.microsoft.com/office/drawing/2014/main" xmlns:p14="http://schemas.microsoft.com/office/powerpoint/2010/main" xmlns:a14="http://schemas.microsoft.com/office/drawing/2010/main" xmlns=""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a16="http://schemas.microsoft.com/office/drawing/2014/main" xmlns:p14="http://schemas.microsoft.com/office/powerpoint/2010/main" xmlns:a14="http://schemas.microsoft.com/office/drawing/2010/main" xmlns=""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a16="http://schemas.microsoft.com/office/drawing/2014/main" xmlns:p14="http://schemas.microsoft.com/office/powerpoint/2010/main" xmlns:a14="http://schemas.microsoft.com/office/drawing/2010/main" xmlns=""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a16="http://schemas.microsoft.com/office/drawing/2014/main" xmlns:p14="http://schemas.microsoft.com/office/powerpoint/2010/main" xmlns:a14="http://schemas.microsoft.com/office/drawing/2010/main" xmlns=""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a16="http://schemas.microsoft.com/office/drawing/2014/main" xmlns:p14="http://schemas.microsoft.com/office/powerpoint/2010/main" xmlns:a14="http://schemas.microsoft.com/office/drawing/2010/main" xmlns=""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a16="http://schemas.microsoft.com/office/drawing/2014/main" xmlns:p14="http://schemas.microsoft.com/office/powerpoint/2010/main" xmlns:a14="http://schemas.microsoft.com/office/drawing/2010/main" xmlns=""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a16="http://schemas.microsoft.com/office/drawing/2014/main" xmlns:p14="http://schemas.microsoft.com/office/powerpoint/2010/main" xmlns:a14="http://schemas.microsoft.com/office/drawing/2010/main" xmlns=""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a16="http://schemas.microsoft.com/office/drawing/2014/main" xmlns:p14="http://schemas.microsoft.com/office/powerpoint/2010/main" xmlns:a14="http://schemas.microsoft.com/office/drawing/2010/main" xmlns=""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a16="http://schemas.microsoft.com/office/drawing/2014/main" xmlns:p14="http://schemas.microsoft.com/office/powerpoint/2010/main" xmlns:a14="http://schemas.microsoft.com/office/drawing/2010/main" xmlns=""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a16="http://schemas.microsoft.com/office/drawing/2014/main" xmlns:p14="http://schemas.microsoft.com/office/powerpoint/2010/main" xmlns:a14="http://schemas.microsoft.com/office/drawing/2010/main" xmlns=""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a16="http://schemas.microsoft.com/office/drawing/2014/main" xmlns:p14="http://schemas.microsoft.com/office/powerpoint/2010/main" xmlns:a14="http://schemas.microsoft.com/office/drawing/2010/main" xmlns=""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a16="http://schemas.microsoft.com/office/drawing/2014/main" xmlns:p14="http://schemas.microsoft.com/office/powerpoint/2010/main" xmlns:a14="http://schemas.microsoft.com/office/drawing/2010/main" xmlns=""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a16="http://schemas.microsoft.com/office/drawing/2014/main" xmlns:p14="http://schemas.microsoft.com/office/powerpoint/2010/main" xmlns:a14="http://schemas.microsoft.com/office/drawing/2010/main" xmlns=""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a16="http://schemas.microsoft.com/office/drawing/2014/main" xmlns:p14="http://schemas.microsoft.com/office/powerpoint/2010/main" xmlns:a14="http://schemas.microsoft.com/office/drawing/2010/main" xmlns=""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a16="http://schemas.microsoft.com/office/drawing/2014/main" xmlns:p14="http://schemas.microsoft.com/office/powerpoint/2010/main" xmlns:a14="http://schemas.microsoft.com/office/drawing/2010/main" xmlns=""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a16="http://schemas.microsoft.com/office/drawing/2014/main" xmlns:p14="http://schemas.microsoft.com/office/powerpoint/2010/main" xmlns:a14="http://schemas.microsoft.com/office/drawing/2010/main" xmlns=""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a16="http://schemas.microsoft.com/office/drawing/2014/main" xmlns:p14="http://schemas.microsoft.com/office/powerpoint/2010/main" xmlns:a14="http://schemas.microsoft.com/office/drawing/2010/main" xmlns=""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a16="http://schemas.microsoft.com/office/drawing/2014/main" xmlns:p14="http://schemas.microsoft.com/office/powerpoint/2010/main" xmlns:a14="http://schemas.microsoft.com/office/drawing/2010/main" xmlns=""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a16="http://schemas.microsoft.com/office/drawing/2014/main" xmlns:p14="http://schemas.microsoft.com/office/powerpoint/2010/main" xmlns:a14="http://schemas.microsoft.com/office/drawing/2010/main" xmlns=""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a16="http://schemas.microsoft.com/office/drawing/2014/main" xmlns:p14="http://schemas.microsoft.com/office/powerpoint/2010/main" xmlns:a14="http://schemas.microsoft.com/office/drawing/2010/main" xmlns=""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a16="http://schemas.microsoft.com/office/drawing/2014/main" xmlns:p14="http://schemas.microsoft.com/office/powerpoint/2010/main" xmlns:a14="http://schemas.microsoft.com/office/drawing/2010/main" xmlns=""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a16="http://schemas.microsoft.com/office/drawing/2014/main" xmlns:p14="http://schemas.microsoft.com/office/powerpoint/2010/main" xmlns:a14="http://schemas.microsoft.com/office/drawing/2010/main" xmlns=""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a16="http://schemas.microsoft.com/office/drawing/2014/main" xmlns:p14="http://schemas.microsoft.com/office/powerpoint/2010/main" xmlns:a14="http://schemas.microsoft.com/office/drawing/2010/main" xmlns=""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a16="http://schemas.microsoft.com/office/drawing/2014/main" xmlns:p14="http://schemas.microsoft.com/office/powerpoint/2010/main" xmlns:a14="http://schemas.microsoft.com/office/drawing/2010/main" xmlns=""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a16="http://schemas.microsoft.com/office/drawing/2014/main" xmlns:p14="http://schemas.microsoft.com/office/powerpoint/2010/main" xmlns:a14="http://schemas.microsoft.com/office/drawing/2010/main" xmlns=""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a16="http://schemas.microsoft.com/office/drawing/2014/main" xmlns:p14="http://schemas.microsoft.com/office/powerpoint/2010/main" xmlns:a14="http://schemas.microsoft.com/office/drawing/2010/main" xmlns=""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a16="http://schemas.microsoft.com/office/drawing/2014/main" xmlns:p14="http://schemas.microsoft.com/office/powerpoint/2010/main" xmlns:a14="http://schemas.microsoft.com/office/drawing/2010/main" xmlns=""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a16="http://schemas.microsoft.com/office/drawing/2014/main" xmlns:p14="http://schemas.microsoft.com/office/powerpoint/2010/main" xmlns:a14="http://schemas.microsoft.com/office/drawing/2010/main" xmlns=""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8" name="Rectangle 277">
            <a:extLst>
              <a:ext uri="{FF2B5EF4-FFF2-40B4-BE49-F238E27FC236}">
                <a16:creationId xmlns:a16="http://schemas.microsoft.com/office/drawing/2014/main" xmlns:p14="http://schemas.microsoft.com/office/powerpoint/2010/main" xmlns:a14="http://schemas.microsoft.com/office/drawing/2010/main" xmlns="" id="{B724F646-48AE-48BA-8E8B-6C09D10B37C6}"/>
              </a:ext>
            </a:extLst>
          </p:cNvPr>
          <p:cNvSpPr/>
          <p:nvPr/>
        </p:nvSpPr>
        <p:spPr bwMode="auto">
          <a:xfrm>
            <a:off x="24808" y="1751942"/>
            <a:ext cx="2450368"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279" name="Rectangle 278">
            <a:extLst>
              <a:ext uri="{FF2B5EF4-FFF2-40B4-BE49-F238E27FC236}">
                <a16:creationId xmlns:a16="http://schemas.microsoft.com/office/drawing/2014/main" xmlns:p14="http://schemas.microsoft.com/office/powerpoint/2010/main" xmlns:a14="http://schemas.microsoft.com/office/drawing/2010/main" xmlns="" id="{6B89F195-155E-4EA3-B943-4CB9415A9270}"/>
              </a:ext>
            </a:extLst>
          </p:cNvPr>
          <p:cNvSpPr/>
          <p:nvPr/>
        </p:nvSpPr>
        <p:spPr bwMode="auto">
          <a:xfrm>
            <a:off x="2503651" y="1759794"/>
            <a:ext cx="4616904"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cxnSp>
        <p:nvCxnSpPr>
          <p:cNvPr id="281" name="Straight Connector 280">
            <a:extLst>
              <a:ext uri="{FF2B5EF4-FFF2-40B4-BE49-F238E27FC236}">
                <a16:creationId xmlns:a16="http://schemas.microsoft.com/office/drawing/2014/main" xmlns:p14="http://schemas.microsoft.com/office/powerpoint/2010/main" xmlns:a14="http://schemas.microsoft.com/office/drawing/2010/main" xmlns="" id="{0EFD6A07-48CA-41D9-BD36-C4B35D7DBB2D}"/>
              </a:ext>
            </a:extLst>
          </p:cNvPr>
          <p:cNvCxnSpPr>
            <a:cxnSpLocks/>
          </p:cNvCxnSpPr>
          <p:nvPr/>
        </p:nvCxnSpPr>
        <p:spPr>
          <a:xfrm>
            <a:off x="11232005"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p14="http://schemas.microsoft.com/office/powerpoint/2010/main" xmlns:a14="http://schemas.microsoft.com/office/drawing/2010/main" xmlns="" id="{B778B0DF-E2A9-4F4F-BC97-D7B8D1BFC186}"/>
              </a:ext>
            </a:extLst>
          </p:cNvPr>
          <p:cNvCxnSpPr>
            <a:cxnSpLocks/>
          </p:cNvCxnSpPr>
          <p:nvPr/>
        </p:nvCxnSpPr>
        <p:spPr>
          <a:xfrm>
            <a:off x="9580226"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p14="http://schemas.microsoft.com/office/powerpoint/2010/main" xmlns:a14="http://schemas.microsoft.com/office/drawing/2010/main" xmlns="" id="{AC1005E9-5688-47FC-BB62-34AD6FFF5909}"/>
              </a:ext>
            </a:extLst>
          </p:cNvPr>
          <p:cNvCxnSpPr>
            <a:cxnSpLocks/>
          </p:cNvCxnSpPr>
          <p:nvPr/>
        </p:nvCxnSpPr>
        <p:spPr>
          <a:xfrm>
            <a:off x="7928449"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3" name="Oval 19">
            <a:extLst>
              <a:ext uri="{FF2B5EF4-FFF2-40B4-BE49-F238E27FC236}">
                <a16:creationId xmlns:a16="http://schemas.microsoft.com/office/drawing/2014/main" xmlns:p14="http://schemas.microsoft.com/office/powerpoint/2010/main" xmlns:a14="http://schemas.microsoft.com/office/drawing/2010/main" xmlns="" id="{6B539E2F-47E1-498F-9A08-74F943F7DD23}"/>
              </a:ext>
            </a:extLst>
          </p:cNvPr>
          <p:cNvSpPr>
            <a:spLocks noChangeArrowheads="1"/>
          </p:cNvSpPr>
          <p:nvPr/>
        </p:nvSpPr>
        <p:spPr bwMode="auto">
          <a:xfrm>
            <a:off x="11305911" y="325140"/>
            <a:ext cx="796421" cy="796192"/>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nvGrpSpPr>
          <p:cNvPr id="304" name="Group 303">
            <a:extLst>
              <a:ext uri="{FF2B5EF4-FFF2-40B4-BE49-F238E27FC236}">
                <a16:creationId xmlns:a16="http://schemas.microsoft.com/office/drawing/2014/main" xmlns:p14="http://schemas.microsoft.com/office/powerpoint/2010/main" xmlns:a14="http://schemas.microsoft.com/office/drawing/2010/main" xmlns="" id="{2EC7594A-7349-449A-B754-97C8496C3407}"/>
              </a:ext>
            </a:extLst>
          </p:cNvPr>
          <p:cNvGrpSpPr/>
          <p:nvPr/>
        </p:nvGrpSpPr>
        <p:grpSpPr>
          <a:xfrm>
            <a:off x="11485100" y="493678"/>
            <a:ext cx="459208" cy="459114"/>
            <a:chOff x="5043488" y="2515910"/>
            <a:chExt cx="712788" cy="714375"/>
          </a:xfrm>
        </p:grpSpPr>
        <p:sp>
          <p:nvSpPr>
            <p:cNvPr id="305" name="Oval 51">
              <a:extLst>
                <a:ext uri="{FF2B5EF4-FFF2-40B4-BE49-F238E27FC236}">
                  <a16:creationId xmlns:a16="http://schemas.microsoft.com/office/drawing/2014/main" xmlns:p14="http://schemas.microsoft.com/office/powerpoint/2010/main" xmlns:a14="http://schemas.microsoft.com/office/drawing/2010/main" xmlns="" id="{6B5242E1-8F91-45DB-BD36-A9B128B912D0}"/>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9" name="Freeform 52">
              <a:extLst>
                <a:ext uri="{FF2B5EF4-FFF2-40B4-BE49-F238E27FC236}">
                  <a16:creationId xmlns:a16="http://schemas.microsoft.com/office/drawing/2014/main" xmlns:p14="http://schemas.microsoft.com/office/powerpoint/2010/main" xmlns:a14="http://schemas.microsoft.com/office/drawing/2010/main" xmlns="" id="{34885FC6-CBD3-4389-91ED-DB3731667158}"/>
                </a:ext>
              </a:extLst>
            </p:cNvPr>
            <p:cNvSpPr>
              <a:spLocks/>
            </p:cNvSpPr>
            <p:nvPr/>
          </p:nvSpPr>
          <p:spPr bwMode="auto">
            <a:xfrm>
              <a:off x="5043488"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10" name="Rectangle 209">
            <a:extLst>
              <a:ext uri="{FF2B5EF4-FFF2-40B4-BE49-F238E27FC236}">
                <a16:creationId xmlns:a16="http://schemas.microsoft.com/office/drawing/2014/main" xmlns:p14="http://schemas.microsoft.com/office/powerpoint/2010/main" xmlns:a14="http://schemas.microsoft.com/office/drawing/2010/main" xmlns="" id="{D0D06BC6-06BC-40CE-A56D-D356097141B6}"/>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xmlns:p14="http://schemas.microsoft.com/office/powerpoint/2010/main" xmlns:a14="http://schemas.microsoft.com/office/drawing/2010/main" xmlns="" id="{5146CBBB-4328-4005-8A2D-59014B602865}"/>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xmlns:p14="http://schemas.microsoft.com/office/powerpoint/2010/main" xmlns:a14="http://schemas.microsoft.com/office/drawing/2010/main" xmlns="" id="{03E2A6B4-4AA0-48F8-B839-43F31D66FCA3}"/>
              </a:ext>
            </a:extLst>
          </p:cNvPr>
          <p:cNvGrpSpPr/>
          <p:nvPr/>
        </p:nvGrpSpPr>
        <p:grpSpPr>
          <a:xfrm>
            <a:off x="9497379" y="5122495"/>
            <a:ext cx="2676793" cy="970298"/>
            <a:chOff x="9244928" y="5122723"/>
            <a:chExt cx="2677173" cy="970435"/>
          </a:xfrm>
        </p:grpSpPr>
        <p:sp>
          <p:nvSpPr>
            <p:cNvPr id="213" name="Text Placeholder 21">
              <a:extLst>
                <a:ext uri="{FF2B5EF4-FFF2-40B4-BE49-F238E27FC236}">
                  <a16:creationId xmlns:a16="http://schemas.microsoft.com/office/drawing/2014/main" xmlns:p14="http://schemas.microsoft.com/office/powerpoint/2010/main" xmlns:a14="http://schemas.microsoft.com/office/drawing/2010/main" xmlns="" id="{731BFA13-1353-4A4C-BC68-87FCFE1D3BB4}"/>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Automated Platform Upgrades</a:t>
              </a:r>
            </a:p>
          </p:txBody>
        </p:sp>
        <p:sp>
          <p:nvSpPr>
            <p:cNvPr id="214" name="Text Placeholder 21">
              <a:extLst>
                <a:ext uri="{FF2B5EF4-FFF2-40B4-BE49-F238E27FC236}">
                  <a16:creationId xmlns:a16="http://schemas.microsoft.com/office/drawing/2014/main" xmlns:p14="http://schemas.microsoft.com/office/powerpoint/2010/main" xmlns:a14="http://schemas.microsoft.com/office/drawing/2010/main" xmlns="" id="{42BFD36D-B750-4627-B9F5-3A8021E4D1D7}"/>
                </a:ext>
              </a:extLst>
            </p:cNvPr>
            <p:cNvSpPr txBox="1">
              <a:spLocks/>
            </p:cNvSpPr>
            <p:nvPr/>
          </p:nvSpPr>
          <p:spPr>
            <a:xfrm>
              <a:off x="9459023" y="5442673"/>
              <a:ext cx="2248982"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Service Fabric runtime and OS upgrades are automated for you or can choose to schedule them</a:t>
              </a:r>
            </a:p>
          </p:txBody>
        </p:sp>
      </p:grpSp>
      <p:grpSp>
        <p:nvGrpSpPr>
          <p:cNvPr id="277" name="Group 276">
            <a:extLst>
              <a:ext uri="{FF2B5EF4-FFF2-40B4-BE49-F238E27FC236}">
                <a16:creationId xmlns:a16="http://schemas.microsoft.com/office/drawing/2014/main" xmlns:p14="http://schemas.microsoft.com/office/powerpoint/2010/main" xmlns:a14="http://schemas.microsoft.com/office/drawing/2010/main" xmlns="" id="{6B7DDCF0-5BF5-45CC-BBF3-67C8967DDE67}"/>
              </a:ext>
            </a:extLst>
          </p:cNvPr>
          <p:cNvGrpSpPr/>
          <p:nvPr/>
        </p:nvGrpSpPr>
        <p:grpSpPr>
          <a:xfrm>
            <a:off x="2583964" y="5122492"/>
            <a:ext cx="2676793" cy="815047"/>
            <a:chOff x="2357835" y="5122723"/>
            <a:chExt cx="2677173" cy="815162"/>
          </a:xfrm>
        </p:grpSpPr>
        <p:sp>
          <p:nvSpPr>
            <p:cNvPr id="280" name="Text Placeholder 21">
              <a:extLst>
                <a:ext uri="{FF2B5EF4-FFF2-40B4-BE49-F238E27FC236}">
                  <a16:creationId xmlns:a16="http://schemas.microsoft.com/office/drawing/2014/main" xmlns:p14="http://schemas.microsoft.com/office/powerpoint/2010/main" xmlns:a14="http://schemas.microsoft.com/office/drawing/2010/main" xmlns="" id="{E24D39AD-8FD2-4368-BC2F-4571D8462065}"/>
                </a:ext>
              </a:extLst>
            </p:cNvPr>
            <p:cNvSpPr txBox="1">
              <a:spLocks/>
            </p:cNvSpPr>
            <p:nvPr/>
          </p:nvSpPr>
          <p:spPr>
            <a:xfrm>
              <a:off x="2357835"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Use controlled chaos</a:t>
              </a:r>
            </a:p>
          </p:txBody>
        </p:sp>
        <p:sp>
          <p:nvSpPr>
            <p:cNvPr id="291" name="Text Placeholder 21">
              <a:extLst>
                <a:ext uri="{FF2B5EF4-FFF2-40B4-BE49-F238E27FC236}">
                  <a16:creationId xmlns:a16="http://schemas.microsoft.com/office/drawing/2014/main" xmlns:p14="http://schemas.microsoft.com/office/powerpoint/2010/main" xmlns:a14="http://schemas.microsoft.com/office/drawing/2010/main" xmlns="" id="{301EEB86-760B-4F18-86EE-7390AF02E335}"/>
                </a:ext>
              </a:extLst>
            </p:cNvPr>
            <p:cNvSpPr txBox="1">
              <a:spLocks/>
            </p:cNvSpPr>
            <p:nvPr/>
          </p:nvSpPr>
          <p:spPr>
            <a:xfrm>
              <a:off x="2760780" y="5442673"/>
              <a:ext cx="1871283" cy="49521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Test graceful and ungraceful failure scenarios </a:t>
              </a:r>
            </a:p>
          </p:txBody>
        </p:sp>
      </p:grpSp>
      <p:grpSp>
        <p:nvGrpSpPr>
          <p:cNvPr id="292" name="Group 291">
            <a:extLst>
              <a:ext uri="{FF2B5EF4-FFF2-40B4-BE49-F238E27FC236}">
                <a16:creationId xmlns:a16="http://schemas.microsoft.com/office/drawing/2014/main" xmlns:p14="http://schemas.microsoft.com/office/powerpoint/2010/main" xmlns:a14="http://schemas.microsoft.com/office/drawing/2010/main" xmlns="" id="{B946D81C-663E-4E4C-939B-7FF0841F2C17}"/>
              </a:ext>
            </a:extLst>
          </p:cNvPr>
          <p:cNvGrpSpPr/>
          <p:nvPr/>
        </p:nvGrpSpPr>
        <p:grpSpPr>
          <a:xfrm>
            <a:off x="4888435" y="5122495"/>
            <a:ext cx="2676793" cy="970298"/>
            <a:chOff x="4683662" y="5122723"/>
            <a:chExt cx="2677173" cy="970435"/>
          </a:xfrm>
        </p:grpSpPr>
        <p:sp>
          <p:nvSpPr>
            <p:cNvPr id="293" name="Text Placeholder 21">
              <a:extLst>
                <a:ext uri="{FF2B5EF4-FFF2-40B4-BE49-F238E27FC236}">
                  <a16:creationId xmlns:a16="http://schemas.microsoft.com/office/drawing/2014/main" xmlns:p14="http://schemas.microsoft.com/office/powerpoint/2010/main" xmlns:a14="http://schemas.microsoft.com/office/drawing/2010/main" xmlns="" id="{F856CBAC-835C-443F-A6FC-ED0213398072}"/>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Recover gracefully</a:t>
              </a:r>
            </a:p>
          </p:txBody>
        </p:sp>
        <p:sp>
          <p:nvSpPr>
            <p:cNvPr id="294" name="Text Placeholder 21">
              <a:extLst>
                <a:ext uri="{FF2B5EF4-FFF2-40B4-BE49-F238E27FC236}">
                  <a16:creationId xmlns:a16="http://schemas.microsoft.com/office/drawing/2014/main" xmlns:p14="http://schemas.microsoft.com/office/powerpoint/2010/main" xmlns:a14="http://schemas.microsoft.com/office/drawing/2010/main" xmlns="" id="{8DC2BE05-BEB6-4A11-AD87-E50FC012220C}"/>
                </a:ext>
              </a:extLst>
            </p:cNvPr>
            <p:cNvSpPr txBox="1">
              <a:spLocks/>
            </p:cNvSpPr>
            <p:nvPr/>
          </p:nvSpPr>
          <p:spPr>
            <a:xfrm>
              <a:off x="4968882" y="5442673"/>
              <a:ext cx="210673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Recover from machine or service failure gracefully; replicate data automatically</a:t>
              </a:r>
            </a:p>
          </p:txBody>
        </p:sp>
      </p:grpSp>
      <p:sp>
        <p:nvSpPr>
          <p:cNvPr id="295" name="Oval 294">
            <a:extLst>
              <a:ext uri="{FF2B5EF4-FFF2-40B4-BE49-F238E27FC236}">
                <a16:creationId xmlns:a16="http://schemas.microsoft.com/office/drawing/2014/main" xmlns:p14="http://schemas.microsoft.com/office/powerpoint/2010/main" xmlns:a14="http://schemas.microsoft.com/office/drawing/2010/main" xmlns="" id="{56E5419B-033B-4A80-8818-44F3F033DDF8}"/>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6" name="Group 295">
            <a:extLst>
              <a:ext uri="{FF2B5EF4-FFF2-40B4-BE49-F238E27FC236}">
                <a16:creationId xmlns:a16="http://schemas.microsoft.com/office/drawing/2014/main" xmlns:p14="http://schemas.microsoft.com/office/powerpoint/2010/main" xmlns:a14="http://schemas.microsoft.com/office/drawing/2010/main" xmlns="" id="{0F37BFC2-B407-4D9A-B441-3FB48BF18108}"/>
              </a:ext>
            </a:extLst>
          </p:cNvPr>
          <p:cNvGrpSpPr/>
          <p:nvPr/>
        </p:nvGrpSpPr>
        <p:grpSpPr>
          <a:xfrm>
            <a:off x="279493" y="5122495"/>
            <a:ext cx="2676793" cy="970298"/>
            <a:chOff x="25734" y="5122723"/>
            <a:chExt cx="2677173" cy="970435"/>
          </a:xfrm>
        </p:grpSpPr>
        <p:sp>
          <p:nvSpPr>
            <p:cNvPr id="297" name="Text Placeholder 21">
              <a:extLst>
                <a:ext uri="{FF2B5EF4-FFF2-40B4-BE49-F238E27FC236}">
                  <a16:creationId xmlns:a16="http://schemas.microsoft.com/office/drawing/2014/main" xmlns:p14="http://schemas.microsoft.com/office/powerpoint/2010/main" xmlns:a14="http://schemas.microsoft.com/office/drawing/2010/main" xmlns="" id="{FF8175D5-2DFA-48BB-B577-261B41661FE2}"/>
                </a:ext>
              </a:extLst>
            </p:cNvPr>
            <p:cNvSpPr txBox="1">
              <a:spLocks/>
            </p:cNvSpPr>
            <p:nvPr/>
          </p:nvSpPr>
          <p:spPr>
            <a:xfrm>
              <a:off x="2573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Use familiar tools</a:t>
              </a:r>
            </a:p>
          </p:txBody>
        </p:sp>
        <p:sp>
          <p:nvSpPr>
            <p:cNvPr id="298" name="Text Placeholder 21">
              <a:extLst>
                <a:ext uri="{FF2B5EF4-FFF2-40B4-BE49-F238E27FC236}">
                  <a16:creationId xmlns:a16="http://schemas.microsoft.com/office/drawing/2014/main" xmlns:p14="http://schemas.microsoft.com/office/powerpoint/2010/main" xmlns:a14="http://schemas.microsoft.com/office/drawing/2010/main" xmlns="" id="{065B1012-D287-4FC5-94AB-015A0091B741}"/>
                </a:ext>
              </a:extLst>
            </p:cNvPr>
            <p:cNvSpPr txBox="1">
              <a:spLocks/>
            </p:cNvSpPr>
            <p:nvPr/>
          </p:nvSpPr>
          <p:spPr>
            <a:xfrm>
              <a:off x="205617" y="5442673"/>
              <a:ext cx="2317406"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Such as Splunk, OMS, ELK, or </a:t>
              </a:r>
              <a:r>
                <a:rPr lang="en-US" sz="1099" dirty="0" err="1">
                  <a:solidFill>
                    <a:srgbClr val="505050"/>
                  </a:solidFill>
                  <a:latin typeface="Segoe UI"/>
                </a:rPr>
                <a:t>AppInsights</a:t>
              </a:r>
              <a:r>
                <a:rPr lang="en-US" sz="1099" dirty="0">
                  <a:solidFill>
                    <a:srgbClr val="505050"/>
                  </a:solidFill>
                  <a:latin typeface="Segoe UI"/>
                </a:rPr>
                <a:t> to gain deep insights or monitor application health</a:t>
              </a:r>
            </a:p>
          </p:txBody>
        </p:sp>
      </p:grpSp>
      <p:sp>
        <p:nvSpPr>
          <p:cNvPr id="299" name="Oval 298">
            <a:extLst>
              <a:ext uri="{FF2B5EF4-FFF2-40B4-BE49-F238E27FC236}">
                <a16:creationId xmlns:a16="http://schemas.microsoft.com/office/drawing/2014/main" xmlns:p14="http://schemas.microsoft.com/office/powerpoint/2010/main" xmlns:a14="http://schemas.microsoft.com/office/drawing/2010/main" xmlns="" id="{8991B7B4-CDD6-4D2D-B3BE-74CCA368AE0D}"/>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6" name="Group 305">
            <a:extLst>
              <a:ext uri="{FF2B5EF4-FFF2-40B4-BE49-F238E27FC236}">
                <a16:creationId xmlns:a16="http://schemas.microsoft.com/office/drawing/2014/main" xmlns:p14="http://schemas.microsoft.com/office/powerpoint/2010/main" xmlns:a14="http://schemas.microsoft.com/office/drawing/2010/main" xmlns="" id="{7ED53FD4-26D8-41AB-B9DF-2E6EEA89A28E}"/>
              </a:ext>
            </a:extLst>
          </p:cNvPr>
          <p:cNvGrpSpPr/>
          <p:nvPr/>
        </p:nvGrpSpPr>
        <p:grpSpPr>
          <a:xfrm>
            <a:off x="7192906" y="5122495"/>
            <a:ext cx="2676793" cy="970298"/>
            <a:chOff x="6945594" y="5122723"/>
            <a:chExt cx="2677173" cy="970435"/>
          </a:xfrm>
        </p:grpSpPr>
        <p:sp>
          <p:nvSpPr>
            <p:cNvPr id="307" name="Text Placeholder 21">
              <a:extLst>
                <a:ext uri="{FF2B5EF4-FFF2-40B4-BE49-F238E27FC236}">
                  <a16:creationId xmlns:a16="http://schemas.microsoft.com/office/drawing/2014/main" xmlns:p14="http://schemas.microsoft.com/office/powerpoint/2010/main" xmlns:a14="http://schemas.microsoft.com/office/drawing/2010/main" xmlns="" id="{3B860CB6-1615-4BE2-8033-DB9A163640CB}"/>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Secure at scale</a:t>
              </a:r>
            </a:p>
          </p:txBody>
        </p:sp>
        <p:sp>
          <p:nvSpPr>
            <p:cNvPr id="308" name="Text Placeholder 21">
              <a:extLst>
                <a:ext uri="{FF2B5EF4-FFF2-40B4-BE49-F238E27FC236}">
                  <a16:creationId xmlns:a16="http://schemas.microsoft.com/office/drawing/2014/main" xmlns:p14="http://schemas.microsoft.com/office/powerpoint/2010/main" xmlns:a14="http://schemas.microsoft.com/office/drawing/2010/main" xmlns="" id="{F9948614-9E06-4556-88F5-54D5BEEDC3AF}"/>
                </a:ext>
              </a:extLst>
            </p:cNvPr>
            <p:cNvSpPr txBox="1">
              <a:spLocks/>
            </p:cNvSpPr>
            <p:nvPr/>
          </p:nvSpPr>
          <p:spPr>
            <a:xfrm>
              <a:off x="7193411" y="5442673"/>
              <a:ext cx="2181539"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Secure node-to-node communication and management access</a:t>
              </a:r>
            </a:p>
          </p:txBody>
        </p:sp>
      </p:grpSp>
      <p:sp>
        <p:nvSpPr>
          <p:cNvPr id="312" name="Oval 311">
            <a:extLst>
              <a:ext uri="{FF2B5EF4-FFF2-40B4-BE49-F238E27FC236}">
                <a16:creationId xmlns:a16="http://schemas.microsoft.com/office/drawing/2014/main" xmlns:p14="http://schemas.microsoft.com/office/powerpoint/2010/main" xmlns:a14="http://schemas.microsoft.com/office/drawing/2010/main" xmlns="" id="{A508325F-66D4-495F-87F8-0B4AC6A649BD}"/>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xmlns:p14="http://schemas.microsoft.com/office/powerpoint/2010/main" xmlns:a14="http://schemas.microsoft.com/office/drawing/2010/main" xmlns="" id="{BD149A96-5E4D-4AC9-82E7-1B796D39E2A3}"/>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xmlns:p14="http://schemas.microsoft.com/office/powerpoint/2010/main" xmlns:a14="http://schemas.microsoft.com/office/drawing/2010/main" xmlns="" id="{DC8E8210-3F7F-49DC-BF63-FC2FAC281EE8}"/>
              </a:ext>
            </a:extLst>
          </p:cNvPr>
          <p:cNvGrpSpPr/>
          <p:nvPr/>
        </p:nvGrpSpPr>
        <p:grpSpPr>
          <a:xfrm>
            <a:off x="1428396" y="4587233"/>
            <a:ext cx="378986" cy="306671"/>
            <a:chOff x="-514350" y="3843338"/>
            <a:chExt cx="449263" cy="363538"/>
          </a:xfrm>
        </p:grpSpPr>
        <p:sp>
          <p:nvSpPr>
            <p:cNvPr id="7" name="Freeform 5">
              <a:extLst>
                <a:ext uri="{FF2B5EF4-FFF2-40B4-BE49-F238E27FC236}">
                  <a16:creationId xmlns:a16="http://schemas.microsoft.com/office/drawing/2014/main" xmlns:p14="http://schemas.microsoft.com/office/powerpoint/2010/main" xmlns:a14="http://schemas.microsoft.com/office/drawing/2010/main" xmlns="" id="{043ACB41-E47E-48B5-AD7B-6514633E4D08}"/>
                </a:ext>
              </a:extLst>
            </p:cNvPr>
            <p:cNvSpPr>
              <a:spLocks/>
            </p:cNvSpPr>
            <p:nvPr/>
          </p:nvSpPr>
          <p:spPr bwMode="auto">
            <a:xfrm>
              <a:off x="-514350" y="3900488"/>
              <a:ext cx="449263" cy="306388"/>
            </a:xfrm>
            <a:custGeom>
              <a:avLst/>
              <a:gdLst>
                <a:gd name="T0" fmla="*/ 154 w 157"/>
                <a:gd name="T1" fmla="*/ 107 h 107"/>
                <a:gd name="T2" fmla="*/ 3 w 157"/>
                <a:gd name="T3" fmla="*/ 107 h 107"/>
                <a:gd name="T4" fmla="*/ 0 w 157"/>
                <a:gd name="T5" fmla="*/ 104 h 107"/>
                <a:gd name="T6" fmla="*/ 0 w 157"/>
                <a:gd name="T7" fmla="*/ 26 h 107"/>
                <a:gd name="T8" fmla="*/ 25 w 157"/>
                <a:gd name="T9" fmla="*/ 0 h 107"/>
                <a:gd name="T10" fmla="*/ 131 w 157"/>
                <a:gd name="T11" fmla="*/ 0 h 107"/>
                <a:gd name="T12" fmla="*/ 157 w 157"/>
                <a:gd name="T13" fmla="*/ 26 h 107"/>
                <a:gd name="T14" fmla="*/ 157 w 157"/>
                <a:gd name="T15" fmla="*/ 104 h 107"/>
                <a:gd name="T16" fmla="*/ 154 w 15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07">
                  <a:moveTo>
                    <a:pt x="154" y="107"/>
                  </a:moveTo>
                  <a:cubicBezTo>
                    <a:pt x="3" y="107"/>
                    <a:pt x="3" y="107"/>
                    <a:pt x="3" y="107"/>
                  </a:cubicBezTo>
                  <a:cubicBezTo>
                    <a:pt x="1" y="107"/>
                    <a:pt x="0" y="106"/>
                    <a:pt x="0" y="104"/>
                  </a:cubicBezTo>
                  <a:cubicBezTo>
                    <a:pt x="0" y="26"/>
                    <a:pt x="0" y="26"/>
                    <a:pt x="0" y="26"/>
                  </a:cubicBezTo>
                  <a:cubicBezTo>
                    <a:pt x="0" y="12"/>
                    <a:pt x="11" y="0"/>
                    <a:pt x="25" y="0"/>
                  </a:cubicBezTo>
                  <a:cubicBezTo>
                    <a:pt x="131" y="0"/>
                    <a:pt x="131" y="0"/>
                    <a:pt x="131" y="0"/>
                  </a:cubicBezTo>
                  <a:cubicBezTo>
                    <a:pt x="145" y="0"/>
                    <a:pt x="157" y="12"/>
                    <a:pt x="157" y="26"/>
                  </a:cubicBezTo>
                  <a:cubicBezTo>
                    <a:pt x="157" y="104"/>
                    <a:pt x="157" y="104"/>
                    <a:pt x="157" y="104"/>
                  </a:cubicBezTo>
                  <a:cubicBezTo>
                    <a:pt x="157" y="106"/>
                    <a:pt x="155" y="107"/>
                    <a:pt x="154" y="10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8" name="Line 6">
              <a:extLst>
                <a:ext uri="{FF2B5EF4-FFF2-40B4-BE49-F238E27FC236}">
                  <a16:creationId xmlns:a16="http://schemas.microsoft.com/office/drawing/2014/main" xmlns:p14="http://schemas.microsoft.com/office/powerpoint/2010/main" xmlns:a14="http://schemas.microsoft.com/office/drawing/2010/main" xmlns="" id="{4DB2307A-85E4-45A2-9530-95211A4179CF}"/>
                </a:ext>
              </a:extLst>
            </p:cNvPr>
            <p:cNvSpPr>
              <a:spLocks noChangeShapeType="1"/>
            </p:cNvSpPr>
            <p:nvPr/>
          </p:nvSpPr>
          <p:spPr bwMode="auto">
            <a:xfrm>
              <a:off x="-504825" y="4043363"/>
              <a:ext cx="43973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4" name="Line 7">
              <a:extLst>
                <a:ext uri="{FF2B5EF4-FFF2-40B4-BE49-F238E27FC236}">
                  <a16:creationId xmlns:a16="http://schemas.microsoft.com/office/drawing/2014/main" xmlns:p14="http://schemas.microsoft.com/office/powerpoint/2010/main" xmlns:a14="http://schemas.microsoft.com/office/drawing/2010/main" xmlns="" id="{DFC59A86-15F6-4EAB-820F-D91E1B2D4BD6}"/>
                </a:ext>
              </a:extLst>
            </p:cNvPr>
            <p:cNvSpPr>
              <a:spLocks noChangeShapeType="1"/>
            </p:cNvSpPr>
            <p:nvPr/>
          </p:nvSpPr>
          <p:spPr bwMode="auto">
            <a:xfrm>
              <a:off x="-390525"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 name="Line 8">
              <a:extLst>
                <a:ext uri="{FF2B5EF4-FFF2-40B4-BE49-F238E27FC236}">
                  <a16:creationId xmlns:a16="http://schemas.microsoft.com/office/drawing/2014/main" xmlns:p14="http://schemas.microsoft.com/office/powerpoint/2010/main" xmlns:a14="http://schemas.microsoft.com/office/drawing/2010/main" xmlns="" id="{FA5AEFB7-E7D7-48A1-84C9-8C74336B671F}"/>
                </a:ext>
              </a:extLst>
            </p:cNvPr>
            <p:cNvSpPr>
              <a:spLocks noChangeShapeType="1"/>
            </p:cNvSpPr>
            <p:nvPr/>
          </p:nvSpPr>
          <p:spPr bwMode="auto">
            <a:xfrm>
              <a:off x="-188913"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8" name="Freeform 9">
              <a:extLst>
                <a:ext uri="{FF2B5EF4-FFF2-40B4-BE49-F238E27FC236}">
                  <a16:creationId xmlns:a16="http://schemas.microsoft.com/office/drawing/2014/main" xmlns:p14="http://schemas.microsoft.com/office/powerpoint/2010/main" xmlns:a14="http://schemas.microsoft.com/office/drawing/2010/main" xmlns="" id="{78E757B8-C198-43CA-A8F1-0B766ABEEF12}"/>
                </a:ext>
              </a:extLst>
            </p:cNvPr>
            <p:cNvSpPr>
              <a:spLocks/>
            </p:cNvSpPr>
            <p:nvPr/>
          </p:nvSpPr>
          <p:spPr bwMode="auto">
            <a:xfrm>
              <a:off x="-382588" y="3843338"/>
              <a:ext cx="188913" cy="57150"/>
            </a:xfrm>
            <a:custGeom>
              <a:avLst/>
              <a:gdLst>
                <a:gd name="T0" fmla="*/ 0 w 66"/>
                <a:gd name="T1" fmla="*/ 20 h 20"/>
                <a:gd name="T2" fmla="*/ 0 w 66"/>
                <a:gd name="T3" fmla="*/ 20 h 20"/>
                <a:gd name="T4" fmla="*/ 17 w 66"/>
                <a:gd name="T5" fmla="*/ 0 h 20"/>
                <a:gd name="T6" fmla="*/ 49 w 66"/>
                <a:gd name="T7" fmla="*/ 0 h 20"/>
                <a:gd name="T8" fmla="*/ 66 w 66"/>
                <a:gd name="T9" fmla="*/ 20 h 20"/>
              </a:gdLst>
              <a:ahLst/>
              <a:cxnLst>
                <a:cxn ang="0">
                  <a:pos x="T0" y="T1"/>
                </a:cxn>
                <a:cxn ang="0">
                  <a:pos x="T2" y="T3"/>
                </a:cxn>
                <a:cxn ang="0">
                  <a:pos x="T4" y="T5"/>
                </a:cxn>
                <a:cxn ang="0">
                  <a:pos x="T6" y="T7"/>
                </a:cxn>
                <a:cxn ang="0">
                  <a:pos x="T8" y="T9"/>
                </a:cxn>
              </a:cxnLst>
              <a:rect l="0" t="0" r="r" b="b"/>
              <a:pathLst>
                <a:path w="66" h="20">
                  <a:moveTo>
                    <a:pt x="0" y="20"/>
                  </a:moveTo>
                  <a:cubicBezTo>
                    <a:pt x="0" y="20"/>
                    <a:pt x="0" y="20"/>
                    <a:pt x="0" y="20"/>
                  </a:cubicBezTo>
                  <a:cubicBezTo>
                    <a:pt x="0" y="9"/>
                    <a:pt x="7" y="0"/>
                    <a:pt x="17" y="0"/>
                  </a:cubicBezTo>
                  <a:cubicBezTo>
                    <a:pt x="49" y="0"/>
                    <a:pt x="49" y="0"/>
                    <a:pt x="49" y="0"/>
                  </a:cubicBezTo>
                  <a:cubicBezTo>
                    <a:pt x="58" y="0"/>
                    <a:pt x="66" y="9"/>
                    <a:pt x="66"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2" name="Freeform 13">
            <a:extLst>
              <a:ext uri="{FF2B5EF4-FFF2-40B4-BE49-F238E27FC236}">
                <a16:creationId xmlns:a16="http://schemas.microsoft.com/office/drawing/2014/main" xmlns:p14="http://schemas.microsoft.com/office/powerpoint/2010/main" xmlns:a14="http://schemas.microsoft.com/office/drawing/2010/main" xmlns="" id="{FE47D80B-D09A-4E3E-95BB-3BB42A670EB5}"/>
              </a:ext>
            </a:extLst>
          </p:cNvPr>
          <p:cNvSpPr>
            <a:spLocks/>
          </p:cNvSpPr>
          <p:nvPr/>
        </p:nvSpPr>
        <p:spPr bwMode="auto">
          <a:xfrm>
            <a:off x="3746965" y="4536215"/>
            <a:ext cx="350788" cy="366661"/>
          </a:xfrm>
          <a:custGeom>
            <a:avLst/>
            <a:gdLst>
              <a:gd name="T0" fmla="*/ 61 w 122"/>
              <a:gd name="T1" fmla="*/ 128 h 128"/>
              <a:gd name="T2" fmla="*/ 57 w 122"/>
              <a:gd name="T3" fmla="*/ 126 h 128"/>
              <a:gd name="T4" fmla="*/ 46 w 122"/>
              <a:gd name="T5" fmla="*/ 111 h 128"/>
              <a:gd name="T6" fmla="*/ 45 w 122"/>
              <a:gd name="T7" fmla="*/ 110 h 128"/>
              <a:gd name="T8" fmla="*/ 28 w 122"/>
              <a:gd name="T9" fmla="*/ 116 h 128"/>
              <a:gd name="T10" fmla="*/ 23 w 122"/>
              <a:gd name="T11" fmla="*/ 116 h 128"/>
              <a:gd name="T12" fmla="*/ 21 w 122"/>
              <a:gd name="T13" fmla="*/ 112 h 128"/>
              <a:gd name="T14" fmla="*/ 22 w 122"/>
              <a:gd name="T15" fmla="*/ 94 h 128"/>
              <a:gd name="T16" fmla="*/ 21 w 122"/>
              <a:gd name="T17" fmla="*/ 92 h 128"/>
              <a:gd name="T18" fmla="*/ 3 w 122"/>
              <a:gd name="T19" fmla="*/ 87 h 128"/>
              <a:gd name="T20" fmla="*/ 0 w 122"/>
              <a:gd name="T21" fmla="*/ 84 h 128"/>
              <a:gd name="T22" fmla="*/ 1 w 122"/>
              <a:gd name="T23" fmla="*/ 79 h 128"/>
              <a:gd name="T24" fmla="*/ 12 w 122"/>
              <a:gd name="T25" fmla="*/ 65 h 128"/>
              <a:gd name="T26" fmla="*/ 12 w 122"/>
              <a:gd name="T27" fmla="*/ 63 h 128"/>
              <a:gd name="T28" fmla="*/ 1 w 122"/>
              <a:gd name="T29" fmla="*/ 49 h 128"/>
              <a:gd name="T30" fmla="*/ 0 w 122"/>
              <a:gd name="T31" fmla="*/ 44 h 128"/>
              <a:gd name="T32" fmla="*/ 3 w 122"/>
              <a:gd name="T33" fmla="*/ 41 h 128"/>
              <a:gd name="T34" fmla="*/ 21 w 122"/>
              <a:gd name="T35" fmla="*/ 36 h 128"/>
              <a:gd name="T36" fmla="*/ 22 w 122"/>
              <a:gd name="T37" fmla="*/ 35 h 128"/>
              <a:gd name="T38" fmla="*/ 21 w 122"/>
              <a:gd name="T39" fmla="*/ 17 h 128"/>
              <a:gd name="T40" fmla="*/ 23 w 122"/>
              <a:gd name="T41" fmla="*/ 13 h 128"/>
              <a:gd name="T42" fmla="*/ 28 w 122"/>
              <a:gd name="T43" fmla="*/ 12 h 128"/>
              <a:gd name="T44" fmla="*/ 45 w 122"/>
              <a:gd name="T45" fmla="*/ 18 h 128"/>
              <a:gd name="T46" fmla="*/ 46 w 122"/>
              <a:gd name="T47" fmla="*/ 17 h 128"/>
              <a:gd name="T48" fmla="*/ 57 w 122"/>
              <a:gd name="T49" fmla="*/ 3 h 128"/>
              <a:gd name="T50" fmla="*/ 65 w 122"/>
              <a:gd name="T51" fmla="*/ 3 h 128"/>
              <a:gd name="T52" fmla="*/ 65 w 122"/>
              <a:gd name="T53" fmla="*/ 3 h 128"/>
              <a:gd name="T54" fmla="*/ 75 w 122"/>
              <a:gd name="T55" fmla="*/ 17 h 128"/>
              <a:gd name="T56" fmla="*/ 77 w 122"/>
              <a:gd name="T57" fmla="*/ 18 h 128"/>
              <a:gd name="T58" fmla="*/ 94 w 122"/>
              <a:gd name="T59" fmla="*/ 12 h 128"/>
              <a:gd name="T60" fmla="*/ 98 w 122"/>
              <a:gd name="T61" fmla="*/ 13 h 128"/>
              <a:gd name="T62" fmla="*/ 100 w 122"/>
              <a:gd name="T63" fmla="*/ 17 h 128"/>
              <a:gd name="T64" fmla="*/ 100 w 122"/>
              <a:gd name="T65" fmla="*/ 35 h 128"/>
              <a:gd name="T66" fmla="*/ 101 w 122"/>
              <a:gd name="T67" fmla="*/ 36 h 128"/>
              <a:gd name="T68" fmla="*/ 118 w 122"/>
              <a:gd name="T69" fmla="*/ 41 h 128"/>
              <a:gd name="T70" fmla="*/ 121 w 122"/>
              <a:gd name="T71" fmla="*/ 44 h 128"/>
              <a:gd name="T72" fmla="*/ 120 w 122"/>
              <a:gd name="T73" fmla="*/ 49 h 128"/>
              <a:gd name="T74" fmla="*/ 110 w 122"/>
              <a:gd name="T75" fmla="*/ 63 h 128"/>
              <a:gd name="T76" fmla="*/ 110 w 122"/>
              <a:gd name="T77" fmla="*/ 65 h 128"/>
              <a:gd name="T78" fmla="*/ 120 w 122"/>
              <a:gd name="T79" fmla="*/ 79 h 128"/>
              <a:gd name="T80" fmla="*/ 121 w 122"/>
              <a:gd name="T81" fmla="*/ 84 h 128"/>
              <a:gd name="T82" fmla="*/ 118 w 122"/>
              <a:gd name="T83" fmla="*/ 87 h 128"/>
              <a:gd name="T84" fmla="*/ 101 w 122"/>
              <a:gd name="T85" fmla="*/ 92 h 128"/>
              <a:gd name="T86" fmla="*/ 100 w 122"/>
              <a:gd name="T87" fmla="*/ 94 h 128"/>
              <a:gd name="T88" fmla="*/ 100 w 122"/>
              <a:gd name="T89" fmla="*/ 112 h 128"/>
              <a:gd name="T90" fmla="*/ 98 w 122"/>
              <a:gd name="T91" fmla="*/ 116 h 128"/>
              <a:gd name="T92" fmla="*/ 94 w 122"/>
              <a:gd name="T93" fmla="*/ 116 h 128"/>
              <a:gd name="T94" fmla="*/ 77 w 122"/>
              <a:gd name="T95" fmla="*/ 110 h 128"/>
              <a:gd name="T96" fmla="*/ 75 w 122"/>
              <a:gd name="T97" fmla="*/ 111 h 128"/>
              <a:gd name="T98" fmla="*/ 65 w 122"/>
              <a:gd name="T99" fmla="*/ 126 h 128"/>
              <a:gd name="T100" fmla="*/ 61 w 122"/>
              <a:gd name="T10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28">
                <a:moveTo>
                  <a:pt x="61" y="128"/>
                </a:moveTo>
                <a:cubicBezTo>
                  <a:pt x="59" y="128"/>
                  <a:pt x="58" y="127"/>
                  <a:pt x="57" y="126"/>
                </a:cubicBezTo>
                <a:cubicBezTo>
                  <a:pt x="46" y="111"/>
                  <a:pt x="46" y="111"/>
                  <a:pt x="46" y="111"/>
                </a:cubicBezTo>
                <a:cubicBezTo>
                  <a:pt x="46" y="110"/>
                  <a:pt x="45" y="110"/>
                  <a:pt x="45" y="110"/>
                </a:cubicBezTo>
                <a:cubicBezTo>
                  <a:pt x="28" y="116"/>
                  <a:pt x="28" y="116"/>
                  <a:pt x="28" y="116"/>
                </a:cubicBezTo>
                <a:cubicBezTo>
                  <a:pt x="26" y="117"/>
                  <a:pt x="25" y="116"/>
                  <a:pt x="23" y="116"/>
                </a:cubicBezTo>
                <a:cubicBezTo>
                  <a:pt x="22" y="115"/>
                  <a:pt x="21" y="113"/>
                  <a:pt x="21" y="112"/>
                </a:cubicBezTo>
                <a:cubicBezTo>
                  <a:pt x="22" y="94"/>
                  <a:pt x="22" y="94"/>
                  <a:pt x="22" y="94"/>
                </a:cubicBezTo>
                <a:cubicBezTo>
                  <a:pt x="22" y="93"/>
                  <a:pt x="21" y="92"/>
                  <a:pt x="21" y="92"/>
                </a:cubicBezTo>
                <a:cubicBezTo>
                  <a:pt x="3" y="87"/>
                  <a:pt x="3" y="87"/>
                  <a:pt x="3" y="87"/>
                </a:cubicBezTo>
                <a:cubicBezTo>
                  <a:pt x="2" y="86"/>
                  <a:pt x="1" y="85"/>
                  <a:pt x="0" y="84"/>
                </a:cubicBezTo>
                <a:cubicBezTo>
                  <a:pt x="0" y="82"/>
                  <a:pt x="0" y="81"/>
                  <a:pt x="1" y="79"/>
                </a:cubicBezTo>
                <a:cubicBezTo>
                  <a:pt x="12" y="65"/>
                  <a:pt x="12" y="65"/>
                  <a:pt x="12" y="65"/>
                </a:cubicBezTo>
                <a:cubicBezTo>
                  <a:pt x="12" y="64"/>
                  <a:pt x="12" y="64"/>
                  <a:pt x="12" y="63"/>
                </a:cubicBezTo>
                <a:cubicBezTo>
                  <a:pt x="1" y="49"/>
                  <a:pt x="1" y="49"/>
                  <a:pt x="1" y="49"/>
                </a:cubicBezTo>
                <a:cubicBezTo>
                  <a:pt x="0" y="48"/>
                  <a:pt x="0" y="46"/>
                  <a:pt x="0" y="44"/>
                </a:cubicBezTo>
                <a:cubicBezTo>
                  <a:pt x="1" y="43"/>
                  <a:pt x="2" y="42"/>
                  <a:pt x="3" y="41"/>
                </a:cubicBezTo>
                <a:cubicBezTo>
                  <a:pt x="21" y="36"/>
                  <a:pt x="21" y="36"/>
                  <a:pt x="21" y="36"/>
                </a:cubicBezTo>
                <a:cubicBezTo>
                  <a:pt x="21" y="36"/>
                  <a:pt x="22" y="35"/>
                  <a:pt x="22" y="35"/>
                </a:cubicBezTo>
                <a:cubicBezTo>
                  <a:pt x="21" y="17"/>
                  <a:pt x="21" y="17"/>
                  <a:pt x="21" y="17"/>
                </a:cubicBezTo>
                <a:cubicBezTo>
                  <a:pt x="21" y="15"/>
                  <a:pt x="22" y="14"/>
                  <a:pt x="23" y="13"/>
                </a:cubicBezTo>
                <a:cubicBezTo>
                  <a:pt x="25" y="12"/>
                  <a:pt x="26" y="11"/>
                  <a:pt x="28" y="12"/>
                </a:cubicBezTo>
                <a:cubicBezTo>
                  <a:pt x="45" y="18"/>
                  <a:pt x="45" y="18"/>
                  <a:pt x="45" y="18"/>
                </a:cubicBezTo>
                <a:cubicBezTo>
                  <a:pt x="45" y="18"/>
                  <a:pt x="46" y="18"/>
                  <a:pt x="46" y="17"/>
                </a:cubicBezTo>
                <a:cubicBezTo>
                  <a:pt x="57" y="3"/>
                  <a:pt x="57" y="3"/>
                  <a:pt x="57" y="3"/>
                </a:cubicBezTo>
                <a:cubicBezTo>
                  <a:pt x="58" y="0"/>
                  <a:pt x="63" y="0"/>
                  <a:pt x="65" y="3"/>
                </a:cubicBezTo>
                <a:cubicBezTo>
                  <a:pt x="65" y="3"/>
                  <a:pt x="65" y="3"/>
                  <a:pt x="65" y="3"/>
                </a:cubicBezTo>
                <a:cubicBezTo>
                  <a:pt x="75" y="17"/>
                  <a:pt x="75" y="17"/>
                  <a:pt x="75" y="17"/>
                </a:cubicBezTo>
                <a:cubicBezTo>
                  <a:pt x="75" y="18"/>
                  <a:pt x="76" y="18"/>
                  <a:pt x="77" y="18"/>
                </a:cubicBezTo>
                <a:cubicBezTo>
                  <a:pt x="94" y="12"/>
                  <a:pt x="94" y="12"/>
                  <a:pt x="94" y="12"/>
                </a:cubicBezTo>
                <a:cubicBezTo>
                  <a:pt x="95" y="12"/>
                  <a:pt x="97" y="12"/>
                  <a:pt x="98" y="13"/>
                </a:cubicBezTo>
                <a:cubicBezTo>
                  <a:pt x="99" y="14"/>
                  <a:pt x="100" y="15"/>
                  <a:pt x="100" y="17"/>
                </a:cubicBezTo>
                <a:cubicBezTo>
                  <a:pt x="100" y="35"/>
                  <a:pt x="100" y="35"/>
                  <a:pt x="100" y="35"/>
                </a:cubicBezTo>
                <a:cubicBezTo>
                  <a:pt x="100" y="35"/>
                  <a:pt x="100" y="36"/>
                  <a:pt x="101" y="36"/>
                </a:cubicBezTo>
                <a:cubicBezTo>
                  <a:pt x="118" y="41"/>
                  <a:pt x="118" y="41"/>
                  <a:pt x="118" y="41"/>
                </a:cubicBezTo>
                <a:cubicBezTo>
                  <a:pt x="119" y="42"/>
                  <a:pt x="121" y="43"/>
                  <a:pt x="121" y="44"/>
                </a:cubicBezTo>
                <a:cubicBezTo>
                  <a:pt x="122" y="46"/>
                  <a:pt x="121" y="48"/>
                  <a:pt x="120" y="49"/>
                </a:cubicBezTo>
                <a:cubicBezTo>
                  <a:pt x="110" y="63"/>
                  <a:pt x="110" y="63"/>
                  <a:pt x="110" y="63"/>
                </a:cubicBezTo>
                <a:cubicBezTo>
                  <a:pt x="109" y="64"/>
                  <a:pt x="109" y="64"/>
                  <a:pt x="110" y="65"/>
                </a:cubicBezTo>
                <a:cubicBezTo>
                  <a:pt x="120" y="79"/>
                  <a:pt x="120" y="79"/>
                  <a:pt x="120" y="79"/>
                </a:cubicBezTo>
                <a:cubicBezTo>
                  <a:pt x="121" y="81"/>
                  <a:pt x="122" y="82"/>
                  <a:pt x="121" y="84"/>
                </a:cubicBezTo>
                <a:cubicBezTo>
                  <a:pt x="121" y="85"/>
                  <a:pt x="119" y="86"/>
                  <a:pt x="118" y="87"/>
                </a:cubicBezTo>
                <a:cubicBezTo>
                  <a:pt x="101" y="92"/>
                  <a:pt x="101" y="92"/>
                  <a:pt x="101" y="92"/>
                </a:cubicBezTo>
                <a:cubicBezTo>
                  <a:pt x="100" y="92"/>
                  <a:pt x="100" y="93"/>
                  <a:pt x="100" y="94"/>
                </a:cubicBezTo>
                <a:cubicBezTo>
                  <a:pt x="100" y="112"/>
                  <a:pt x="100" y="112"/>
                  <a:pt x="100" y="112"/>
                </a:cubicBezTo>
                <a:cubicBezTo>
                  <a:pt x="100" y="113"/>
                  <a:pt x="99" y="115"/>
                  <a:pt x="98" y="116"/>
                </a:cubicBezTo>
                <a:cubicBezTo>
                  <a:pt x="97" y="116"/>
                  <a:pt x="95" y="117"/>
                  <a:pt x="94" y="116"/>
                </a:cubicBezTo>
                <a:cubicBezTo>
                  <a:pt x="77" y="110"/>
                  <a:pt x="77" y="110"/>
                  <a:pt x="77" y="110"/>
                </a:cubicBezTo>
                <a:cubicBezTo>
                  <a:pt x="76" y="110"/>
                  <a:pt x="75" y="110"/>
                  <a:pt x="75" y="111"/>
                </a:cubicBezTo>
                <a:cubicBezTo>
                  <a:pt x="65" y="126"/>
                  <a:pt x="65" y="126"/>
                  <a:pt x="65" y="126"/>
                </a:cubicBezTo>
                <a:cubicBezTo>
                  <a:pt x="64" y="127"/>
                  <a:pt x="62" y="128"/>
                  <a:pt x="61" y="128"/>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 name="Freeform 18">
            <a:extLst>
              <a:ext uri="{FF2B5EF4-FFF2-40B4-BE49-F238E27FC236}">
                <a16:creationId xmlns:a16="http://schemas.microsoft.com/office/drawing/2014/main" xmlns:p14="http://schemas.microsoft.com/office/powerpoint/2010/main" xmlns:a14="http://schemas.microsoft.com/office/drawing/2010/main" xmlns="" id="{576BE5F3-D6D5-4083-9906-46B0E4DF77FE}"/>
              </a:ext>
            </a:extLst>
          </p:cNvPr>
          <p:cNvSpPr>
            <a:spLocks/>
          </p:cNvSpPr>
          <p:nvPr/>
        </p:nvSpPr>
        <p:spPr bwMode="auto">
          <a:xfrm>
            <a:off x="6089647" y="4503168"/>
            <a:ext cx="274365" cy="406675"/>
          </a:xfrm>
          <a:custGeom>
            <a:avLst/>
            <a:gdLst>
              <a:gd name="T0" fmla="*/ 98 w 197"/>
              <a:gd name="T1" fmla="*/ 178 h 292"/>
              <a:gd name="T2" fmla="*/ 87 w 197"/>
              <a:gd name="T3" fmla="*/ 292 h 292"/>
              <a:gd name="T4" fmla="*/ 197 w 197"/>
              <a:gd name="T5" fmla="*/ 114 h 292"/>
              <a:gd name="T6" fmla="*/ 98 w 197"/>
              <a:gd name="T7" fmla="*/ 114 h 292"/>
              <a:gd name="T8" fmla="*/ 98 w 197"/>
              <a:gd name="T9" fmla="*/ 114 h 292"/>
              <a:gd name="T10" fmla="*/ 110 w 197"/>
              <a:gd name="T11" fmla="*/ 0 h 292"/>
              <a:gd name="T12" fmla="*/ 0 w 197"/>
              <a:gd name="T13" fmla="*/ 178 h 292"/>
              <a:gd name="T14" fmla="*/ 98 w 197"/>
              <a:gd name="T15" fmla="*/ 178 h 292"/>
              <a:gd name="T16" fmla="*/ 98 w 197"/>
              <a:gd name="T17" fmla="*/ 17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2">
                <a:moveTo>
                  <a:pt x="98" y="178"/>
                </a:moveTo>
                <a:lnTo>
                  <a:pt x="87" y="292"/>
                </a:lnTo>
                <a:lnTo>
                  <a:pt x="197" y="114"/>
                </a:lnTo>
                <a:lnTo>
                  <a:pt x="98" y="114"/>
                </a:lnTo>
                <a:lnTo>
                  <a:pt x="98" y="114"/>
                </a:lnTo>
                <a:lnTo>
                  <a:pt x="110" y="0"/>
                </a:lnTo>
                <a:lnTo>
                  <a:pt x="0" y="178"/>
                </a:lnTo>
                <a:lnTo>
                  <a:pt x="98" y="178"/>
                </a:lnTo>
                <a:lnTo>
                  <a:pt x="98" y="178"/>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32" name="Group 31">
            <a:extLst>
              <a:ext uri="{FF2B5EF4-FFF2-40B4-BE49-F238E27FC236}">
                <a16:creationId xmlns:a16="http://schemas.microsoft.com/office/drawing/2014/main" xmlns:p14="http://schemas.microsoft.com/office/powerpoint/2010/main" xmlns:a14="http://schemas.microsoft.com/office/drawing/2010/main" xmlns="" id="{C21FD0CA-A67D-41F9-B5FA-E88E653E99D2}"/>
              </a:ext>
            </a:extLst>
          </p:cNvPr>
          <p:cNvGrpSpPr/>
          <p:nvPr/>
        </p:nvGrpSpPr>
        <p:grpSpPr>
          <a:xfrm>
            <a:off x="8365002" y="4499386"/>
            <a:ext cx="332599" cy="385452"/>
            <a:chOff x="7296151" y="4316413"/>
            <a:chExt cx="409575" cy="474662"/>
          </a:xfrm>
        </p:grpSpPr>
        <p:sp>
          <p:nvSpPr>
            <p:cNvPr id="29" name="Freeform 22">
              <a:extLst>
                <a:ext uri="{FF2B5EF4-FFF2-40B4-BE49-F238E27FC236}">
                  <a16:creationId xmlns:a16="http://schemas.microsoft.com/office/drawing/2014/main" xmlns:p14="http://schemas.microsoft.com/office/powerpoint/2010/main" xmlns:a14="http://schemas.microsoft.com/office/drawing/2010/main" xmlns="" id="{FA318469-C0D0-4B49-80AA-2F99C245A9EF}"/>
                </a:ext>
              </a:extLst>
            </p:cNvPr>
            <p:cNvSpPr>
              <a:spLocks/>
            </p:cNvSpPr>
            <p:nvPr/>
          </p:nvSpPr>
          <p:spPr bwMode="auto">
            <a:xfrm>
              <a:off x="7296151" y="4316413"/>
              <a:ext cx="203200" cy="93662"/>
            </a:xfrm>
            <a:custGeom>
              <a:avLst/>
              <a:gdLst>
                <a:gd name="T0" fmla="*/ 0 w 71"/>
                <a:gd name="T1" fmla="*/ 18 h 33"/>
                <a:gd name="T2" fmla="*/ 71 w 71"/>
                <a:gd name="T3" fmla="*/ 0 h 33"/>
              </a:gdLst>
              <a:ahLst/>
              <a:cxnLst>
                <a:cxn ang="0">
                  <a:pos x="T0" y="T1"/>
                </a:cxn>
                <a:cxn ang="0">
                  <a:pos x="T2" y="T3"/>
                </a:cxn>
              </a:cxnLst>
              <a:rect l="0" t="0" r="r" b="b"/>
              <a:pathLst>
                <a:path w="71" h="33">
                  <a:moveTo>
                    <a:pt x="0" y="18"/>
                  </a:moveTo>
                  <a:cubicBezTo>
                    <a:pt x="0" y="18"/>
                    <a:pt x="46" y="33"/>
                    <a:pt x="71"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 name="Freeform 23">
              <a:extLst>
                <a:ext uri="{FF2B5EF4-FFF2-40B4-BE49-F238E27FC236}">
                  <a16:creationId xmlns:a16="http://schemas.microsoft.com/office/drawing/2014/main" xmlns:p14="http://schemas.microsoft.com/office/powerpoint/2010/main" xmlns:a14="http://schemas.microsoft.com/office/drawing/2010/main" xmlns="" id="{B04B1E2B-5F3B-474C-8C18-4648905421E0}"/>
                </a:ext>
              </a:extLst>
            </p:cNvPr>
            <p:cNvSpPr>
              <a:spLocks/>
            </p:cNvSpPr>
            <p:nvPr/>
          </p:nvSpPr>
          <p:spPr bwMode="auto">
            <a:xfrm>
              <a:off x="7296151" y="4367213"/>
              <a:ext cx="409575" cy="423862"/>
            </a:xfrm>
            <a:custGeom>
              <a:avLst/>
              <a:gdLst>
                <a:gd name="T0" fmla="*/ 143 w 143"/>
                <a:gd name="T1" fmla="*/ 0 h 149"/>
                <a:gd name="T2" fmla="*/ 143 w 143"/>
                <a:gd name="T3" fmla="*/ 33 h 149"/>
                <a:gd name="T4" fmla="*/ 71 w 143"/>
                <a:gd name="T5" fmla="*/ 149 h 149"/>
                <a:gd name="T6" fmla="*/ 0 w 143"/>
                <a:gd name="T7" fmla="*/ 33 h 149"/>
                <a:gd name="T8" fmla="*/ 0 w 143"/>
                <a:gd name="T9" fmla="*/ 0 h 149"/>
              </a:gdLst>
              <a:ahLst/>
              <a:cxnLst>
                <a:cxn ang="0">
                  <a:pos x="T0" y="T1"/>
                </a:cxn>
                <a:cxn ang="0">
                  <a:pos x="T2" y="T3"/>
                </a:cxn>
                <a:cxn ang="0">
                  <a:pos x="T4" y="T5"/>
                </a:cxn>
                <a:cxn ang="0">
                  <a:pos x="T6" y="T7"/>
                </a:cxn>
                <a:cxn ang="0">
                  <a:pos x="T8" y="T9"/>
                </a:cxn>
              </a:cxnLst>
              <a:rect l="0" t="0" r="r" b="b"/>
              <a:pathLst>
                <a:path w="143" h="149">
                  <a:moveTo>
                    <a:pt x="143" y="0"/>
                  </a:moveTo>
                  <a:cubicBezTo>
                    <a:pt x="143" y="33"/>
                    <a:pt x="143" y="33"/>
                    <a:pt x="143" y="33"/>
                  </a:cubicBezTo>
                  <a:cubicBezTo>
                    <a:pt x="142" y="123"/>
                    <a:pt x="71" y="149"/>
                    <a:pt x="71" y="149"/>
                  </a:cubicBezTo>
                  <a:cubicBezTo>
                    <a:pt x="71" y="149"/>
                    <a:pt x="1" y="123"/>
                    <a:pt x="0" y="33"/>
                  </a:cubicBezTo>
                  <a:cubicBezTo>
                    <a:pt x="0" y="0"/>
                    <a:pt x="0" y="0"/>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 name="Freeform 24">
              <a:extLst>
                <a:ext uri="{FF2B5EF4-FFF2-40B4-BE49-F238E27FC236}">
                  <a16:creationId xmlns:a16="http://schemas.microsoft.com/office/drawing/2014/main" xmlns:p14="http://schemas.microsoft.com/office/powerpoint/2010/main" xmlns:a14="http://schemas.microsoft.com/office/drawing/2010/main" xmlns="" id="{FF646A63-E834-4619-AFB6-0E1DF45995A9}"/>
                </a:ext>
              </a:extLst>
            </p:cNvPr>
            <p:cNvSpPr>
              <a:spLocks/>
            </p:cNvSpPr>
            <p:nvPr/>
          </p:nvSpPr>
          <p:spPr bwMode="auto">
            <a:xfrm>
              <a:off x="7499351" y="4316413"/>
              <a:ext cx="206375" cy="93662"/>
            </a:xfrm>
            <a:custGeom>
              <a:avLst/>
              <a:gdLst>
                <a:gd name="T0" fmla="*/ 72 w 72"/>
                <a:gd name="T1" fmla="*/ 18 h 33"/>
                <a:gd name="T2" fmla="*/ 0 w 72"/>
                <a:gd name="T3" fmla="*/ 0 h 33"/>
              </a:gdLst>
              <a:ahLst/>
              <a:cxnLst>
                <a:cxn ang="0">
                  <a:pos x="T0" y="T1"/>
                </a:cxn>
                <a:cxn ang="0">
                  <a:pos x="T2" y="T3"/>
                </a:cxn>
              </a:cxnLst>
              <a:rect l="0" t="0" r="r" b="b"/>
              <a:pathLst>
                <a:path w="72" h="33">
                  <a:moveTo>
                    <a:pt x="72" y="18"/>
                  </a:moveTo>
                  <a:cubicBezTo>
                    <a:pt x="72" y="18"/>
                    <a:pt x="26" y="33"/>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0" name="Group 39">
            <a:extLst>
              <a:ext uri="{FF2B5EF4-FFF2-40B4-BE49-F238E27FC236}">
                <a16:creationId xmlns:a16="http://schemas.microsoft.com/office/drawing/2014/main" xmlns:p14="http://schemas.microsoft.com/office/powerpoint/2010/main" xmlns:a14="http://schemas.microsoft.com/office/drawing/2010/main" xmlns="" id="{12C73401-4321-4D8C-A6A4-33F8CB3297C2}"/>
              </a:ext>
            </a:extLst>
          </p:cNvPr>
          <p:cNvGrpSpPr/>
          <p:nvPr/>
        </p:nvGrpSpPr>
        <p:grpSpPr>
          <a:xfrm>
            <a:off x="10660889" y="4512646"/>
            <a:ext cx="349771" cy="350471"/>
            <a:chOff x="-2282825" y="4802188"/>
            <a:chExt cx="793750" cy="795338"/>
          </a:xfrm>
        </p:grpSpPr>
        <p:sp>
          <p:nvSpPr>
            <p:cNvPr id="36" name="Line 28">
              <a:extLst>
                <a:ext uri="{FF2B5EF4-FFF2-40B4-BE49-F238E27FC236}">
                  <a16:creationId xmlns:a16="http://schemas.microsoft.com/office/drawing/2014/main" xmlns:p14="http://schemas.microsoft.com/office/powerpoint/2010/main" xmlns:a14="http://schemas.microsoft.com/office/drawing/2010/main" xmlns="" id="{D108DD50-EF0A-4FA9-AE2F-C864BFF13AFE}"/>
                </a:ext>
              </a:extLst>
            </p:cNvPr>
            <p:cNvSpPr>
              <a:spLocks noChangeShapeType="1"/>
            </p:cNvSpPr>
            <p:nvPr/>
          </p:nvSpPr>
          <p:spPr bwMode="auto">
            <a:xfrm flipV="1">
              <a:off x="-2220913" y="5143500"/>
              <a:ext cx="384175" cy="388938"/>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7" name="Freeform 29">
              <a:extLst>
                <a:ext uri="{FF2B5EF4-FFF2-40B4-BE49-F238E27FC236}">
                  <a16:creationId xmlns:a16="http://schemas.microsoft.com/office/drawing/2014/main" xmlns:p14="http://schemas.microsoft.com/office/powerpoint/2010/main" xmlns:a14="http://schemas.microsoft.com/office/drawing/2010/main" xmlns="" id="{138CDEAC-9698-4DEF-B9E0-F660C7F334AB}"/>
                </a:ext>
              </a:extLst>
            </p:cNvPr>
            <p:cNvSpPr>
              <a:spLocks/>
            </p:cNvSpPr>
            <p:nvPr/>
          </p:nvSpPr>
          <p:spPr bwMode="auto">
            <a:xfrm>
              <a:off x="-1989138" y="5095875"/>
              <a:ext cx="200025" cy="203200"/>
            </a:xfrm>
            <a:custGeom>
              <a:avLst/>
              <a:gdLst>
                <a:gd name="T0" fmla="*/ 89 w 126"/>
                <a:gd name="T1" fmla="*/ 128 h 128"/>
                <a:gd name="T2" fmla="*/ 89 w 126"/>
                <a:gd name="T3" fmla="*/ 39 h 128"/>
                <a:gd name="T4" fmla="*/ 0 w 126"/>
                <a:gd name="T5" fmla="*/ 39 h 128"/>
                <a:gd name="T6" fmla="*/ 37 w 126"/>
                <a:gd name="T7" fmla="*/ 0 h 128"/>
                <a:gd name="T8" fmla="*/ 126 w 126"/>
                <a:gd name="T9" fmla="*/ 0 h 128"/>
                <a:gd name="T10" fmla="*/ 126 w 126"/>
                <a:gd name="T11" fmla="*/ 91 h 128"/>
                <a:gd name="T12" fmla="*/ 89 w 12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6" h="128">
                  <a:moveTo>
                    <a:pt x="89" y="128"/>
                  </a:moveTo>
                  <a:lnTo>
                    <a:pt x="89" y="39"/>
                  </a:lnTo>
                  <a:lnTo>
                    <a:pt x="0" y="39"/>
                  </a:lnTo>
                  <a:lnTo>
                    <a:pt x="37" y="0"/>
                  </a:lnTo>
                  <a:lnTo>
                    <a:pt x="126" y="0"/>
                  </a:lnTo>
                  <a:lnTo>
                    <a:pt x="126" y="91"/>
                  </a:lnTo>
                  <a:lnTo>
                    <a:pt x="89" y="128"/>
                  </a:lnTo>
                  <a:close/>
                </a:path>
              </a:pathLst>
            </a:custGeom>
            <a:solidFill>
              <a:schemeClr val="accent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8" name="Freeform 30">
              <a:extLst>
                <a:ext uri="{FF2B5EF4-FFF2-40B4-BE49-F238E27FC236}">
                  <a16:creationId xmlns:a16="http://schemas.microsoft.com/office/drawing/2014/main" xmlns:p14="http://schemas.microsoft.com/office/powerpoint/2010/main" xmlns:a14="http://schemas.microsoft.com/office/drawing/2010/main" xmlns="" id="{BC4A48BA-3F7E-4C18-B9FA-5E12BB4DB53C}"/>
                </a:ext>
              </a:extLst>
            </p:cNvPr>
            <p:cNvSpPr>
              <a:spLocks/>
            </p:cNvSpPr>
            <p:nvPr/>
          </p:nvSpPr>
          <p:spPr bwMode="auto">
            <a:xfrm>
              <a:off x="-2282825" y="4802188"/>
              <a:ext cx="793750" cy="795338"/>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9" name="Freeform 31">
              <a:extLst>
                <a:ext uri="{FF2B5EF4-FFF2-40B4-BE49-F238E27FC236}">
                  <a16:creationId xmlns:a16="http://schemas.microsoft.com/office/drawing/2014/main" xmlns:p14="http://schemas.microsoft.com/office/powerpoint/2010/main" xmlns:a14="http://schemas.microsoft.com/office/drawing/2010/main" xmlns="" id="{CAEA9208-BD54-4454-906A-1AA844830F4F}"/>
                </a:ext>
              </a:extLst>
            </p:cNvPr>
            <p:cNvSpPr>
              <a:spLocks/>
            </p:cNvSpPr>
            <p:nvPr/>
          </p:nvSpPr>
          <p:spPr bwMode="auto">
            <a:xfrm>
              <a:off x="-2159000" y="4926013"/>
              <a:ext cx="542925" cy="542925"/>
            </a:xfrm>
            <a:custGeom>
              <a:avLst/>
              <a:gdLst>
                <a:gd name="T0" fmla="*/ 48 w 192"/>
                <a:gd name="T1" fmla="*/ 192 h 192"/>
                <a:gd name="T2" fmla="*/ 182 w 192"/>
                <a:gd name="T3" fmla="*/ 192 h 192"/>
                <a:gd name="T4" fmla="*/ 192 w 192"/>
                <a:gd name="T5" fmla="*/ 182 h 192"/>
                <a:gd name="T6" fmla="*/ 192 w 192"/>
                <a:gd name="T7" fmla="*/ 11 h 192"/>
                <a:gd name="T8" fmla="*/ 182 w 192"/>
                <a:gd name="T9" fmla="*/ 0 h 192"/>
                <a:gd name="T10" fmla="*/ 11 w 192"/>
                <a:gd name="T11" fmla="*/ 0 h 192"/>
                <a:gd name="T12" fmla="*/ 0 w 192"/>
                <a:gd name="T13" fmla="*/ 11 h 192"/>
                <a:gd name="T14" fmla="*/ 0 w 192"/>
                <a:gd name="T15" fmla="*/ 144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48" y="192"/>
                  </a:moveTo>
                  <a:cubicBezTo>
                    <a:pt x="182" y="192"/>
                    <a:pt x="182" y="192"/>
                    <a:pt x="182" y="192"/>
                  </a:cubicBezTo>
                  <a:cubicBezTo>
                    <a:pt x="188" y="192"/>
                    <a:pt x="192" y="188"/>
                    <a:pt x="192" y="182"/>
                  </a:cubicBezTo>
                  <a:cubicBezTo>
                    <a:pt x="192" y="11"/>
                    <a:pt x="192" y="11"/>
                    <a:pt x="192" y="11"/>
                  </a:cubicBezTo>
                  <a:cubicBezTo>
                    <a:pt x="192" y="5"/>
                    <a:pt x="188" y="0"/>
                    <a:pt x="182" y="0"/>
                  </a:cubicBezTo>
                  <a:cubicBezTo>
                    <a:pt x="11" y="0"/>
                    <a:pt x="11" y="0"/>
                    <a:pt x="11" y="0"/>
                  </a:cubicBezTo>
                  <a:cubicBezTo>
                    <a:pt x="5" y="0"/>
                    <a:pt x="0" y="5"/>
                    <a:pt x="0" y="11"/>
                  </a:cubicBezTo>
                  <a:cubicBezTo>
                    <a:pt x="0" y="144"/>
                    <a:pt x="0" y="144"/>
                    <a:pt x="0" y="144"/>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Tree>
    <p:extLst>
      <p:ext uri="{BB962C8B-B14F-4D97-AF65-F5344CB8AC3E}">
        <p14:creationId xmlns:p14="http://schemas.microsoft.com/office/powerpoint/2010/main" val="9372214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p14="http://schemas.microsoft.com/office/powerpoint/2010/main" xmlns:a14="http://schemas.microsoft.com/office/drawing/2010/main" xmlns="" id="{B771112F-F64F-486F-8595-77242B58DF83}"/>
              </a:ext>
            </a:extLst>
          </p:cNvPr>
          <p:cNvSpPr>
            <a:spLocks noGrp="1"/>
          </p:cNvSpPr>
          <p:nvPr>
            <p:ph type="title"/>
          </p:nvPr>
        </p:nvSpPr>
        <p:spPr>
          <a:xfrm>
            <a:off x="662730" y="641793"/>
            <a:ext cx="3740040" cy="1709980"/>
          </a:xfrm>
        </p:spPr>
        <p:txBody>
          <a:bodyPr vert="horz" wrap="square" lIns="93260" tIns="46630" rIns="93260" bIns="46630" rtlCol="0" anchor="ctr">
            <a:normAutofit/>
          </a:bodyPr>
          <a:lstStyle/>
          <a:p>
            <a:r>
              <a:rPr lang="en-US">
                <a:latin typeface="+mj-lt"/>
                <a:ea typeface="+mj-ea"/>
                <a:cs typeface="+mj-cs"/>
              </a:rPr>
              <a:t>Compute Decision Tree </a:t>
            </a:r>
          </a:p>
        </p:txBody>
      </p:sp>
      <p:pic>
        <p:nvPicPr>
          <p:cNvPr id="6" name="Content Placeholder 5">
            <a:extLst>
              <a:ext uri="{FF2B5EF4-FFF2-40B4-BE49-F238E27FC236}">
                <a16:creationId xmlns:a16="http://schemas.microsoft.com/office/drawing/2014/main" xmlns:p14="http://schemas.microsoft.com/office/powerpoint/2010/main" xmlns:a14="http://schemas.microsoft.com/office/drawing/2010/main" xmlns="" id="{33991467-044D-4D6B-AF38-49D54E3BD158}"/>
              </a:ext>
            </a:extLst>
          </p:cNvPr>
          <p:cNvPicPr>
            <a:picLocks noGrp="1" noChangeAspect="1"/>
          </p:cNvPicPr>
          <p:nvPr>
            <p:ph idx="32"/>
          </p:nvPr>
        </p:nvPicPr>
        <p:blipFill rotWithShape="1">
          <a:blip r:embed="rId2" cstate="print">
            <a:extLst>
              <a:ext uri="{28A0092B-C50C-407E-A947-70E740481C1C}">
                <a14:useLocalDpi xmlns:a14="http://schemas.microsoft.com/office/drawing/2010/main"/>
              </a:ext>
            </a:extLst>
          </a:blip>
          <a:srcRect l="2043" r="-2" b="-2"/>
          <a:stretch/>
        </p:blipFill>
        <p:spPr>
          <a:xfrm>
            <a:off x="4729181" y="652825"/>
            <a:ext cx="7054015" cy="5688877"/>
          </a:xfrm>
          <a:prstGeom prst="rect">
            <a:avLst/>
          </a:prstGeom>
          <a:effectLst/>
        </p:spPr>
      </p:pic>
      <p:sp>
        <p:nvSpPr>
          <p:cNvPr id="7" name="TextBox 6">
            <a:extLst>
              <a:ext uri="{FF2B5EF4-FFF2-40B4-BE49-F238E27FC236}">
                <a16:creationId xmlns:a16="http://schemas.microsoft.com/office/drawing/2014/main" xmlns:p14="http://schemas.microsoft.com/office/powerpoint/2010/main" xmlns:a14="http://schemas.microsoft.com/office/drawing/2010/main" xmlns="" id="{9194160E-C0DF-4F6B-8CF8-4392DA5BBA3C}"/>
              </a:ext>
            </a:extLst>
          </p:cNvPr>
          <p:cNvSpPr txBox="1"/>
          <p:nvPr/>
        </p:nvSpPr>
        <p:spPr>
          <a:xfrm>
            <a:off x="662731" y="2486942"/>
            <a:ext cx="3740038" cy="3860777"/>
          </a:xfrm>
          <a:prstGeom prst="rect">
            <a:avLst/>
          </a:prstGeom>
        </p:spPr>
        <p:txBody>
          <a:bodyPr vert="horz" lIns="93260" tIns="46630" rIns="93260" bIns="46630" rtlCol="0" anchorCtr="0">
            <a:normAutofit/>
          </a:bodyPr>
          <a:lstStyle/>
          <a:p>
            <a:pPr defTabSz="932563">
              <a:lnSpc>
                <a:spcPct val="90000"/>
              </a:lnSpc>
              <a:spcAft>
                <a:spcPts val="612"/>
              </a:spcAft>
              <a:defRPr/>
            </a:pPr>
            <a:r>
              <a:rPr lang="en-US" dirty="0">
                <a:solidFill>
                  <a:srgbClr val="1A1A1A"/>
                </a:solidFill>
              </a:rPr>
              <a:t>Compute Services covered:</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VM</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VMSS</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Batch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App Service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App Service Environment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Functions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Container Instances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Service Fabric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Kubernetes Service  </a:t>
            </a:r>
          </a:p>
        </p:txBody>
      </p:sp>
    </p:spTree>
    <p:extLst>
      <p:ext uri="{BB962C8B-B14F-4D97-AF65-F5344CB8AC3E}">
        <p14:creationId xmlns:p14="http://schemas.microsoft.com/office/powerpoint/2010/main" val="297894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p14="http://schemas.microsoft.com/office/powerpoint/2010/main" xmlns="" id="{B771112F-F64F-486F-8595-77242B58DF83}"/>
              </a:ext>
            </a:extLst>
          </p:cNvPr>
          <p:cNvSpPr>
            <a:spLocks noGrp="1"/>
          </p:cNvSpPr>
          <p:nvPr>
            <p:ph type="title"/>
          </p:nvPr>
        </p:nvSpPr>
        <p:spPr>
          <a:xfrm>
            <a:off x="169393" y="132782"/>
            <a:ext cx="2514411" cy="2840735"/>
          </a:xfrm>
        </p:spPr>
        <p:txBody>
          <a:bodyPr vert="horz" wrap="square" lIns="93260" tIns="46630" rIns="93260" bIns="46630" rtlCol="0" anchor="ctr">
            <a:normAutofit/>
          </a:bodyPr>
          <a:lstStyle/>
          <a:p>
            <a:r>
              <a:rPr lang="en-US" sz="3672" dirty="0">
                <a:latin typeface="+mj-lt"/>
                <a:ea typeface="+mj-ea"/>
                <a:cs typeface="+mj-cs"/>
              </a:rPr>
              <a:t>Compute Decision Tree v2 </a:t>
            </a:r>
          </a:p>
        </p:txBody>
      </p:sp>
      <p:pic>
        <p:nvPicPr>
          <p:cNvPr id="4" name="Picture 3" descr="A screenshot of a cell phone&#10;&#10;Description generated with high confidence">
            <a:extLst>
              <a:ext uri="{FF2B5EF4-FFF2-40B4-BE49-F238E27FC236}">
                <a16:creationId xmlns:a16="http://schemas.microsoft.com/office/drawing/2014/main" xmlns:p14="http://schemas.microsoft.com/office/powerpoint/2010/main" xmlns="" id="{59F55BF9-023F-4EF1-A2E5-7808C6FA5399}"/>
              </a:ext>
            </a:extLst>
          </p:cNvPr>
          <p:cNvPicPr>
            <a:picLocks noChangeAspect="1"/>
          </p:cNvPicPr>
          <p:nvPr/>
        </p:nvPicPr>
        <p:blipFill>
          <a:blip r:embed="rId3"/>
          <a:stretch>
            <a:fillRect/>
          </a:stretch>
        </p:blipFill>
        <p:spPr>
          <a:xfrm>
            <a:off x="2338415" y="94692"/>
            <a:ext cx="9928667" cy="6899833"/>
          </a:xfrm>
          <a:prstGeom prst="rect">
            <a:avLst/>
          </a:prstGeom>
        </p:spPr>
      </p:pic>
    </p:spTree>
    <p:extLst>
      <p:ext uri="{BB962C8B-B14F-4D97-AF65-F5344CB8AC3E}">
        <p14:creationId xmlns:p14="http://schemas.microsoft.com/office/powerpoint/2010/main" val="920261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smtClean="0"/>
              <a:t>Best Practices</a:t>
            </a:r>
            <a:endParaRPr lang="en-US" sz="7200" dirty="0"/>
          </a:p>
        </p:txBody>
      </p:sp>
      <p:sp>
        <p:nvSpPr>
          <p:cNvPr id="4" name="Rectangle 3"/>
          <p:cNvSpPr/>
          <p:nvPr/>
        </p:nvSpPr>
        <p:spPr bwMode="auto">
          <a:xfrm>
            <a:off x="274638" y="3576367"/>
            <a:ext cx="10332672" cy="1554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05736294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575BCB3-135B-4AD3-9E05-2DD2FD82E043}"/>
              </a:ext>
            </a:extLst>
          </p:cNvPr>
          <p:cNvSpPr>
            <a:spLocks noGrp="1"/>
          </p:cNvSpPr>
          <p:nvPr>
            <p:ph type="title"/>
          </p:nvPr>
        </p:nvSpPr>
        <p:spPr>
          <a:xfrm>
            <a:off x="47788" y="69236"/>
            <a:ext cx="11886192" cy="917314"/>
          </a:xfrm>
        </p:spPr>
        <p:txBody>
          <a:bodyPr/>
          <a:lstStyle/>
          <a:p>
            <a:r>
              <a:rPr lang="en-US" sz="3998" spc="-100" dirty="0">
                <a:gradFill>
                  <a:gsLst>
                    <a:gs pos="1250">
                      <a:srgbClr val="505050"/>
                    </a:gs>
                    <a:gs pos="100000">
                      <a:srgbClr val="505050"/>
                    </a:gs>
                  </a:gsLst>
                  <a:lin ang="5400000" scaled="0"/>
                </a:gradFill>
              </a:rPr>
              <a:t>Cloud App Continuum </a:t>
            </a:r>
            <a:r>
              <a:rPr lang="en-US" sz="4703" spc="-100" dirty="0">
                <a:gradFill>
                  <a:gsLst>
                    <a:gs pos="1250">
                      <a:srgbClr val="505050"/>
                    </a:gs>
                    <a:gs pos="100000">
                      <a:srgbClr val="505050"/>
                    </a:gs>
                  </a:gsLst>
                  <a:lin ang="5400000" scaled="0"/>
                </a:gradFill>
              </a:rPr>
              <a:t/>
            </a:r>
            <a:br>
              <a:rPr lang="en-US" sz="4703" spc="-100" dirty="0">
                <a:gradFill>
                  <a:gsLst>
                    <a:gs pos="1250">
                      <a:srgbClr val="505050"/>
                    </a:gs>
                    <a:gs pos="100000">
                      <a:srgbClr val="505050"/>
                    </a:gs>
                  </a:gsLst>
                  <a:lin ang="5400000" scaled="0"/>
                </a:gradFill>
              </a:rPr>
            </a:br>
            <a:endParaRPr lang="en-US" dirty="0"/>
          </a:p>
        </p:txBody>
      </p:sp>
      <p:grpSp>
        <p:nvGrpSpPr>
          <p:cNvPr id="8" name="Group 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1DEA609-1A8D-4CFA-9D77-4069EA3872C6}"/>
              </a:ext>
            </a:extLst>
          </p:cNvPr>
          <p:cNvGrpSpPr/>
          <p:nvPr/>
        </p:nvGrpSpPr>
        <p:grpSpPr>
          <a:xfrm>
            <a:off x="4618492" y="2546326"/>
            <a:ext cx="1685138" cy="1400165"/>
            <a:chOff x="6293264" y="1897063"/>
            <a:chExt cx="3078429" cy="3006828"/>
          </a:xfrm>
          <a:solidFill>
            <a:schemeClr val="bg1"/>
          </a:solidFill>
        </p:grpSpPr>
        <p:sp>
          <p:nvSpPr>
            <p:cNvPr id="9" name="Rectangle 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7F1F79D-CA08-4C53-B21B-DF4666C2E72A}"/>
                </a:ext>
              </a:extLst>
            </p:cNvPr>
            <p:cNvGrpSpPr/>
            <p:nvPr/>
          </p:nvGrpSpPr>
          <p:grpSpPr>
            <a:xfrm>
              <a:off x="6293265" y="1897063"/>
              <a:ext cx="3078428" cy="3006828"/>
              <a:chOff x="6293265" y="1897063"/>
              <a:chExt cx="3078428" cy="3006828"/>
            </a:xfrm>
            <a:grpFill/>
          </p:grpSpPr>
          <p:sp>
            <p:nvSpPr>
              <p:cNvPr id="11" name="Rectangle 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28008E8-283B-4300-BD5C-18D9566AEFE5}"/>
                  </a:ext>
                </a:extLst>
              </p:cNvPr>
              <p:cNvSpPr/>
              <p:nvPr/>
            </p:nvSpPr>
            <p:spPr bwMode="auto">
              <a:xfrm>
                <a:off x="6293268" y="1897063"/>
                <a:ext cx="3078425" cy="300682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cs typeface="Segoe UI" pitchFamily="34" charset="0"/>
                  </a:rPr>
                  <a:t>Cloud O</a:t>
                </a:r>
                <a:r>
                  <a:rPr lang="en-US" sz="2000" dirty="0" err="1">
                    <a:gradFill>
                      <a:gsLst>
                        <a:gs pos="0">
                          <a:srgbClr val="FFFFFF"/>
                        </a:gs>
                        <a:gs pos="100000">
                          <a:srgbClr val="FFFFFF"/>
                        </a:gs>
                      </a:gsLst>
                      <a:lin ang="5400000" scaled="0"/>
                    </a:gradFill>
                    <a:latin typeface="Segoe UI Semilight"/>
                    <a:cs typeface="Segoe UI" pitchFamily="34" charset="0"/>
                  </a:rPr>
                  <a:t>ptimized</a:t>
                </a:r>
                <a:endParaRPr lang="en-US" sz="2000"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r>
                  <a:rPr lang="en-US" sz="2000" dirty="0" err="1">
                    <a:gradFill>
                      <a:gsLst>
                        <a:gs pos="0">
                          <a:srgbClr val="FFFFFF"/>
                        </a:gs>
                        <a:gs pos="100000">
                          <a:srgbClr val="FFFFFF"/>
                        </a:gs>
                      </a:gsLst>
                      <a:lin ang="5400000" scaled="0"/>
                    </a:gradFill>
                    <a:latin typeface="Segoe UI Semilight"/>
                    <a:cs typeface="Segoe UI" pitchFamily="34" charset="0"/>
                  </a:rPr>
                  <a:t>Lift&amp;Shift</a:t>
                </a:r>
                <a:r>
                  <a:rPr lang="en-US" sz="2000" dirty="0">
                    <a:gradFill>
                      <a:gsLst>
                        <a:gs pos="0">
                          <a:srgbClr val="FFFFFF"/>
                        </a:gs>
                        <a:gs pos="100000">
                          <a:srgbClr val="FFFFFF"/>
                        </a:gs>
                      </a:gsLst>
                      <a:lin ang="5400000" scaled="0"/>
                    </a:gradFill>
                    <a:latin typeface="Segoe UI Semilight"/>
                    <a:cs typeface="Segoe UI" pitchFamily="34" charset="0"/>
                  </a:rPr>
                  <a:t> to containers</a:t>
                </a:r>
              </a:p>
            </p:txBody>
          </p:sp>
        </p:grpSp>
      </p:grpSp>
      <p:grpSp>
        <p:nvGrpSpPr>
          <p:cNvPr id="14" name="Group 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B665179-788F-4CA5-8068-696989F1F2BF}"/>
              </a:ext>
            </a:extLst>
          </p:cNvPr>
          <p:cNvGrpSpPr/>
          <p:nvPr/>
        </p:nvGrpSpPr>
        <p:grpSpPr>
          <a:xfrm>
            <a:off x="3018745" y="3344380"/>
            <a:ext cx="1483634" cy="1135361"/>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6013562-316E-4694-BAD4-1B51805A61A9}"/>
                </a:ext>
              </a:extLst>
            </p:cNvPr>
            <p:cNvSpPr/>
            <p:nvPr/>
          </p:nvSpPr>
          <p:spPr bwMode="auto">
            <a:xfrm>
              <a:off x="3283952" y="1979613"/>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1598" dirty="0">
                  <a:gradFill>
                    <a:gsLst>
                      <a:gs pos="0">
                        <a:srgbClr val="FFFFFF"/>
                      </a:gs>
                      <a:gs pos="100000">
                        <a:srgbClr val="FFFFFF"/>
                      </a:gs>
                    </a:gsLst>
                    <a:lin ang="5400000" scaled="0"/>
                  </a:gradFill>
                  <a:latin typeface="Segoe UI Semilight"/>
                  <a:cs typeface="Segoe UI" pitchFamily="34" charset="0"/>
                </a:rPr>
                <a:t>Lift and Shift</a:t>
              </a:r>
            </a:p>
            <a:p>
              <a:pPr algn="ctr" defTabSz="895750" fontAlgn="base">
                <a:lnSpc>
                  <a:spcPct val="90000"/>
                </a:lnSpc>
                <a:spcBef>
                  <a:spcPct val="0"/>
                </a:spcBef>
                <a:spcAft>
                  <a:spcPct val="0"/>
                </a:spcAft>
                <a:defRPr/>
              </a:pPr>
              <a:endParaRPr lang="en-US" sz="1598"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cs typeface="Segoe UI" pitchFamily="34" charset="0"/>
                </a:rPr>
                <a:t>VMs</a:t>
              </a:r>
              <a:endParaRPr lang="en-US" dirty="0">
                <a:gradFill>
                  <a:gsLst>
                    <a:gs pos="0">
                      <a:srgbClr val="505050"/>
                    </a:gs>
                    <a:gs pos="100000">
                      <a:srgbClr val="505050"/>
                    </a:gs>
                  </a:gsLst>
                  <a:lin ang="5400000" scaled="0"/>
                </a:gradFill>
                <a:latin typeface="Segoe UI Semi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6E48F2E-6CDA-4699-9E1A-A957712859EA}"/>
              </a:ext>
            </a:extLst>
          </p:cNvPr>
          <p:cNvGrpSpPr/>
          <p:nvPr/>
        </p:nvGrpSpPr>
        <p:grpSpPr>
          <a:xfrm>
            <a:off x="6446774" y="2013078"/>
            <a:ext cx="1685135" cy="1400165"/>
            <a:chOff x="9287189" y="1903413"/>
            <a:chExt cx="3028362" cy="2926881"/>
          </a:xfrm>
          <a:solidFill>
            <a:srgbClr val="00B050"/>
          </a:solidFill>
        </p:grpSpPr>
        <p:grpSp>
          <p:nvGrpSpPr>
            <p:cNvPr id="21" name="Group 2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777BEE7-AD86-4860-8E21-030C1D089113}"/>
                </a:ext>
              </a:extLst>
            </p:cNvPr>
            <p:cNvSpPr/>
            <p:nvPr/>
          </p:nvSpPr>
          <p:spPr bwMode="auto">
            <a:xfrm>
              <a:off x="9302581" y="1912504"/>
              <a:ext cx="3012970" cy="291779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App M</a:t>
              </a:r>
              <a:r>
                <a:rPr lang="en-US" sz="2000" dirty="0" err="1">
                  <a:solidFill>
                    <a:srgbClr val="FFFFFF"/>
                  </a:solidFill>
                  <a:latin typeface="Segoe UI Semilight"/>
                  <a:cs typeface="Segoe UI" pitchFamily="34" charset="0"/>
                </a:rPr>
                <a:t>odernized</a:t>
              </a: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r>
                <a:rPr lang="en-US" sz="2000" dirty="0" err="1">
                  <a:solidFill>
                    <a:srgbClr val="FFFFFF"/>
                  </a:solidFill>
                  <a:latin typeface="Segoe UI Semilight"/>
                  <a:cs typeface="Segoe UI" pitchFamily="34" charset="0"/>
                </a:rPr>
                <a:t>Lift&amp;Shift</a:t>
              </a:r>
              <a:r>
                <a:rPr lang="en-US" sz="2000" dirty="0">
                  <a:solidFill>
                    <a:srgbClr val="FFFFFF"/>
                  </a:solidFill>
                  <a:latin typeface="Segoe UI Semilight"/>
                  <a:cs typeface="Segoe UI" pitchFamily="34" charset="0"/>
                </a:rPr>
                <a:t> to PaaS</a:t>
              </a:r>
            </a:p>
          </p:txBody>
        </p:sp>
      </p:grpSp>
      <p:sp>
        <p:nvSpPr>
          <p:cNvPr id="39" name="PC1_E97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E0D7F4B-EBBB-4A36-B7C0-1FD007DF826C}"/>
              </a:ext>
            </a:extLst>
          </p:cNvPr>
          <p:cNvSpPr>
            <a:spLocks noChangeAspect="1" noEditPoints="1"/>
          </p:cNvSpPr>
          <p:nvPr/>
        </p:nvSpPr>
        <p:spPr bwMode="auto">
          <a:xfrm>
            <a:off x="1342822" y="3623862"/>
            <a:ext cx="1354987" cy="108441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gradFill>
              <a:latin typeface="Segoe UI Semilight"/>
            </a:endParaRPr>
          </a:p>
        </p:txBody>
      </p:sp>
      <p:sp>
        <p:nvSpPr>
          <p:cNvPr id="32" name="TextBox 3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833CECE-ADA7-418C-882B-EDAC9B6D52A6}"/>
              </a:ext>
            </a:extLst>
          </p:cNvPr>
          <p:cNvSpPr txBox="1"/>
          <p:nvPr/>
        </p:nvSpPr>
        <p:spPr>
          <a:xfrm>
            <a:off x="1001864" y="4648631"/>
            <a:ext cx="2016882" cy="1142801"/>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000" dirty="0">
                <a:gradFill>
                  <a:gsLst>
                    <a:gs pos="2917">
                      <a:srgbClr val="353535"/>
                    </a:gs>
                    <a:gs pos="30000">
                      <a:srgbClr val="353535"/>
                    </a:gs>
                  </a:gsLst>
                  <a:lin ang="5400000" scaled="0"/>
                </a:gradFill>
                <a:latin typeface="Segoe UI Semilight"/>
              </a:rPr>
              <a:t>Existing OnPrem </a:t>
            </a:r>
            <a:br>
              <a:rPr lang="en-US" sz="2000" dirty="0">
                <a:gradFill>
                  <a:gsLst>
                    <a:gs pos="2917">
                      <a:srgbClr val="353535"/>
                    </a:gs>
                    <a:gs pos="30000">
                      <a:srgbClr val="353535"/>
                    </a:gs>
                  </a:gsLst>
                  <a:lin ang="5400000" scaled="0"/>
                </a:gradFill>
                <a:latin typeface="Segoe UI Semilight"/>
              </a:rPr>
            </a:br>
            <a:r>
              <a:rPr lang="en-US" sz="2000" dirty="0">
                <a:gradFill>
                  <a:gsLst>
                    <a:gs pos="2917">
                      <a:srgbClr val="353535"/>
                    </a:gs>
                    <a:gs pos="30000">
                      <a:srgbClr val="353535"/>
                    </a:gs>
                  </a:gsLst>
                  <a:lin ang="5400000" scaled="0"/>
                </a:gradFill>
                <a:latin typeface="Segoe UI Semilight"/>
              </a:rPr>
              <a:t>Applications</a:t>
            </a:r>
          </a:p>
        </p:txBody>
      </p:sp>
      <p:sp>
        <p:nvSpPr>
          <p:cNvPr id="3" name="Arrow: Right 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FEC14C9-3798-4E44-842A-06D295B037FF}"/>
              </a:ext>
            </a:extLst>
          </p:cNvPr>
          <p:cNvSpPr/>
          <p:nvPr/>
        </p:nvSpPr>
        <p:spPr bwMode="auto">
          <a:xfrm>
            <a:off x="1263936" y="5541142"/>
            <a:ext cx="10743859" cy="1307971"/>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itchFamily="34" charset="0"/>
                <a:cs typeface="Segoe UI" pitchFamily="34" charset="0"/>
              </a:rPr>
              <a:t>Agility, Time to Market Total Cost of Ownership, IT Simplification</a:t>
            </a:r>
          </a:p>
        </p:txBody>
      </p:sp>
      <p:sp>
        <p:nvSpPr>
          <p:cNvPr id="41" name="Arrow: Right 4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BE64DCF-E82C-42B4-B45F-863B63D20E48}"/>
              </a:ext>
            </a:extLst>
          </p:cNvPr>
          <p:cNvSpPr/>
          <p:nvPr/>
        </p:nvSpPr>
        <p:spPr bwMode="auto">
          <a:xfrm rot="16200000">
            <a:off x="-1865587" y="3330335"/>
            <a:ext cx="4951074" cy="1307971"/>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itchFamily="34" charset="0"/>
                <a:cs typeface="Segoe UI" pitchFamily="34" charset="0"/>
              </a:rPr>
              <a:t>Engineering Complexity and Cost </a:t>
            </a:r>
          </a:p>
        </p:txBody>
      </p:sp>
      <p:grpSp>
        <p:nvGrpSpPr>
          <p:cNvPr id="26" name="Group 2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5D29375-6536-45DC-A9EB-C468B34BF245}"/>
              </a:ext>
            </a:extLst>
          </p:cNvPr>
          <p:cNvGrpSpPr/>
          <p:nvPr/>
        </p:nvGrpSpPr>
        <p:grpSpPr>
          <a:xfrm>
            <a:off x="10484228" y="823177"/>
            <a:ext cx="1599745" cy="1429963"/>
            <a:chOff x="9287189" y="1903413"/>
            <a:chExt cx="3028360" cy="2926881"/>
          </a:xfrm>
          <a:solidFill>
            <a:srgbClr val="D83B01"/>
          </a:solidFill>
        </p:grpSpPr>
        <p:grpSp>
          <p:nvGrpSpPr>
            <p:cNvPr id="27" name="Group 2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043D20D-3CB1-44A2-A4E9-743BFBC03BD3}"/>
                </a:ext>
              </a:extLst>
            </p:cNvPr>
            <p:cNvGrpSpPr/>
            <p:nvPr/>
          </p:nvGrpSpPr>
          <p:grpSpPr>
            <a:xfrm>
              <a:off x="9287189" y="1903413"/>
              <a:ext cx="2877013" cy="2877626"/>
              <a:chOff x="9287190" y="2258994"/>
              <a:chExt cx="2861622" cy="2877626"/>
            </a:xfrm>
            <a:grpFill/>
          </p:grpSpPr>
          <p:sp>
            <p:nvSpPr>
              <p:cNvPr id="29" name="Rectangle 2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1032E47-5DCD-4C1D-B70D-AD48C97BEA08}"/>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D2C735E-CF5E-481E-8A96-90193ACEE765}"/>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6AE708E-3F13-4F99-9C8B-04C375975DB7}"/>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2C8500A-0BFC-4A92-9632-5849831B52B3}"/>
                </a:ext>
              </a:extLst>
            </p:cNvPr>
            <p:cNvSpPr/>
            <p:nvPr/>
          </p:nvSpPr>
          <p:spPr bwMode="auto">
            <a:xfrm>
              <a:off x="9302579" y="1912505"/>
              <a:ext cx="3012970" cy="291778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AI-based apps</a:t>
              </a:r>
              <a:endParaRPr lang="en-US" sz="1598" dirty="0">
                <a:solidFill>
                  <a:srgbClr val="FFFFFF"/>
                </a:solidFill>
                <a:latin typeface="Segoe UI Semilight"/>
                <a:cs typeface="Segoe UI" pitchFamily="34" charset="0"/>
              </a:endParaRPr>
            </a:p>
          </p:txBody>
        </p:sp>
      </p:grpSp>
      <p:grpSp>
        <p:nvGrpSpPr>
          <p:cNvPr id="33" name="Group 3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BA321FD-FBF9-4F11-8E1D-153AD8FA6A2B}"/>
              </a:ext>
            </a:extLst>
          </p:cNvPr>
          <p:cNvGrpSpPr/>
          <p:nvPr/>
        </p:nvGrpSpPr>
        <p:grpSpPr>
          <a:xfrm>
            <a:off x="8275055" y="1356426"/>
            <a:ext cx="1599746" cy="1429963"/>
            <a:chOff x="9287189" y="1903413"/>
            <a:chExt cx="3028362" cy="2926881"/>
          </a:xfrm>
          <a:solidFill>
            <a:srgbClr val="00B050"/>
          </a:solidFill>
        </p:grpSpPr>
        <p:grpSp>
          <p:nvGrpSpPr>
            <p:cNvPr id="34" name="Group 3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DDD7593-6CB3-4100-8B8A-A23C37C0C54A}"/>
                </a:ext>
              </a:extLst>
            </p:cNvPr>
            <p:cNvGrpSpPr/>
            <p:nvPr/>
          </p:nvGrpSpPr>
          <p:grpSpPr>
            <a:xfrm>
              <a:off x="9287189" y="1903413"/>
              <a:ext cx="2877013" cy="2877626"/>
              <a:chOff x="9287190" y="2258994"/>
              <a:chExt cx="2861622" cy="2877626"/>
            </a:xfrm>
            <a:grpFill/>
          </p:grpSpPr>
          <p:sp>
            <p:nvSpPr>
              <p:cNvPr id="36" name="Rectangle 3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F213D05-FAD3-4DE5-B5DA-0DEE5DB64AB7}"/>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F17BA39-540C-4631-8D60-A5D0FF0D8FB3}"/>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688BAB1-9A21-4690-A8E3-F310AEE29FFD}"/>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87A8C2D-80B7-4F6B-942E-DF7FA3BFCC04}"/>
                </a:ext>
              </a:extLst>
            </p:cNvPr>
            <p:cNvSpPr/>
            <p:nvPr/>
          </p:nvSpPr>
          <p:spPr bwMode="auto">
            <a:xfrm>
              <a:off x="9302581" y="1912504"/>
              <a:ext cx="3012970" cy="29177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Cloud Native</a:t>
              </a:r>
            </a:p>
            <a:p>
              <a:pPr algn="ctr" defTabSz="895750" fontAlgn="base">
                <a:lnSpc>
                  <a:spcPct val="90000"/>
                </a:lnSpc>
                <a:spcBef>
                  <a:spcPct val="0"/>
                </a:spcBef>
                <a:spcAft>
                  <a:spcPct val="0"/>
                </a:spcAft>
                <a:defRPr/>
              </a:pP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r>
                <a:rPr lang="en-US" sz="1598" dirty="0">
                  <a:solidFill>
                    <a:srgbClr val="FFFFFF"/>
                  </a:solidFill>
                  <a:latin typeface="Segoe UI Semilight"/>
                  <a:cs typeface="Segoe UI" pitchFamily="34" charset="0"/>
                </a:rPr>
                <a:t>Microservices, Serverless</a:t>
              </a:r>
            </a:p>
          </p:txBody>
        </p:sp>
      </p:grpSp>
      <p:sp>
        <p:nvSpPr>
          <p:cNvPr id="4" name="Rectangle 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36785C4-F8DF-4730-A496-39474B0808C2}"/>
              </a:ext>
            </a:extLst>
          </p:cNvPr>
          <p:cNvSpPr/>
          <p:nvPr/>
        </p:nvSpPr>
        <p:spPr>
          <a:xfrm>
            <a:off x="9935976" y="1516626"/>
            <a:ext cx="534944" cy="489689"/>
          </a:xfrm>
          <a:prstGeom prst="rect">
            <a:avLst/>
          </a:prstGeom>
        </p:spPr>
        <p:txBody>
          <a:bodyPr wrap="none">
            <a:spAutoFit/>
          </a:bodyPr>
          <a:lstStyle/>
          <a:p>
            <a:pPr defTabSz="932384">
              <a:lnSpc>
                <a:spcPct val="90000"/>
              </a:lnSpc>
              <a:spcBef>
                <a:spcPts val="2400"/>
              </a:spcBef>
              <a:buSzPct val="90000"/>
              <a:defRPr/>
            </a:pPr>
            <a:r>
              <a:rPr lang="en-US" sz="2800" b="1" dirty="0">
                <a:gradFill>
                  <a:gsLst>
                    <a:gs pos="1250">
                      <a:srgbClr val="353535"/>
                    </a:gs>
                    <a:gs pos="100000">
                      <a:srgbClr val="353535"/>
                    </a:gs>
                  </a:gsLst>
                  <a:lin ang="5400000" scaled="0"/>
                </a:gradFill>
                <a:latin typeface="Segoe UI Light"/>
              </a:rPr>
              <a:t>….</a:t>
            </a:r>
            <a:endParaRPr lang="en-US" b="1" dirty="0">
              <a:gradFill>
                <a:gsLst>
                  <a:gs pos="1250">
                    <a:srgbClr val="353535"/>
                  </a:gs>
                  <a:gs pos="100000">
                    <a:srgbClr val="353535"/>
                  </a:gs>
                </a:gsLst>
                <a:lin ang="5400000" scaled="0"/>
              </a:gradFill>
              <a:latin typeface="Segoe UI Light"/>
            </a:endParaRPr>
          </a:p>
        </p:txBody>
      </p:sp>
      <p:sp>
        <p:nvSpPr>
          <p:cNvPr id="42" name="Rectangle 4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CD627A1-0FD8-4B73-A576-58136FF87A41}"/>
              </a:ext>
            </a:extLst>
          </p:cNvPr>
          <p:cNvSpPr/>
          <p:nvPr/>
        </p:nvSpPr>
        <p:spPr>
          <a:xfrm>
            <a:off x="8503589" y="2788733"/>
            <a:ext cx="1752103" cy="4893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May involve containers</a:t>
            </a:r>
            <a:endParaRPr lang="en-US" sz="1598" b="1" dirty="0">
              <a:gradFill>
                <a:gsLst>
                  <a:gs pos="1250">
                    <a:srgbClr val="353535"/>
                  </a:gs>
                  <a:gs pos="100000">
                    <a:srgbClr val="353535"/>
                  </a:gs>
                </a:gsLst>
                <a:lin ang="5400000" scaled="0"/>
              </a:gradFill>
              <a:latin typeface="Segoe UI Light"/>
            </a:endParaRPr>
          </a:p>
        </p:txBody>
      </p:sp>
      <p:sp>
        <p:nvSpPr>
          <p:cNvPr id="43" name="Rectangle 4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AD2D0C8-A6DC-4CFE-BE13-1E4B2E5CC819}"/>
              </a:ext>
            </a:extLst>
          </p:cNvPr>
          <p:cNvSpPr/>
          <p:nvPr/>
        </p:nvSpPr>
        <p:spPr>
          <a:xfrm>
            <a:off x="6675307" y="3418955"/>
            <a:ext cx="1752103" cy="4893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May involve containers</a:t>
            </a:r>
            <a:endParaRPr lang="en-US" sz="1598" b="1" dirty="0">
              <a:gradFill>
                <a:gsLst>
                  <a:gs pos="1250">
                    <a:srgbClr val="353535"/>
                  </a:gs>
                  <a:gs pos="100000">
                    <a:srgbClr val="353535"/>
                  </a:gs>
                </a:gsLst>
                <a:lin ang="5400000" scaled="0"/>
              </a:gradFill>
              <a:latin typeface="Segoe UI Light"/>
            </a:endParaRPr>
          </a:p>
        </p:txBody>
      </p:sp>
      <p:sp>
        <p:nvSpPr>
          <p:cNvPr id="6" name="Rectangle: Rounded Corners 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6291088-98D1-4516-8EBF-71FA3A5EAA43}"/>
              </a:ext>
            </a:extLst>
          </p:cNvPr>
          <p:cNvSpPr/>
          <p:nvPr/>
        </p:nvSpPr>
        <p:spPr bwMode="auto">
          <a:xfrm>
            <a:off x="4502378" y="2243411"/>
            <a:ext cx="1879649" cy="2015636"/>
          </a:xfrm>
          <a:prstGeom prst="roundRect">
            <a:avLst/>
          </a:prstGeom>
          <a:noFill/>
          <a:ln w="28575">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B585568-F206-4720-8670-61C4A55FD954}"/>
              </a:ext>
            </a:extLst>
          </p:cNvPr>
          <p:cNvSpPr/>
          <p:nvPr/>
        </p:nvSpPr>
        <p:spPr>
          <a:xfrm>
            <a:off x="4694669" y="3972896"/>
            <a:ext cx="1752103" cy="2917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No code changes</a:t>
            </a:r>
            <a:endParaRPr lang="en-US" sz="1598" b="1" dirty="0">
              <a:gradFill>
                <a:gsLst>
                  <a:gs pos="1250">
                    <a:srgbClr val="353535"/>
                  </a:gs>
                  <a:gs pos="100000">
                    <a:srgbClr val="353535"/>
                  </a:gs>
                </a:gsLst>
                <a:lin ang="5400000" scaled="0"/>
              </a:gradFill>
              <a:latin typeface="Segoe UI Light"/>
            </a:endParaRPr>
          </a:p>
        </p:txBody>
      </p:sp>
      <p:sp>
        <p:nvSpPr>
          <p:cNvPr id="45" name="Rectangle: Rounded Corners 4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1F7EB62-E8D2-43C5-9722-12F9FC84218F}"/>
              </a:ext>
            </a:extLst>
          </p:cNvPr>
          <p:cNvSpPr/>
          <p:nvPr/>
        </p:nvSpPr>
        <p:spPr bwMode="auto">
          <a:xfrm>
            <a:off x="4389956" y="872200"/>
            <a:ext cx="5637201" cy="3836075"/>
          </a:xfrm>
          <a:prstGeom prst="roundRect">
            <a:avLst/>
          </a:prstGeom>
          <a:no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9277A1B-4D6F-42D7-95FE-9CFC745063CC}"/>
              </a:ext>
            </a:extLst>
          </p:cNvPr>
          <p:cNvSpPr/>
          <p:nvPr/>
        </p:nvSpPr>
        <p:spPr>
          <a:xfrm>
            <a:off x="5809518" y="4716117"/>
            <a:ext cx="2770250" cy="433125"/>
          </a:xfrm>
          <a:prstGeom prst="rect">
            <a:avLst/>
          </a:prstGeom>
        </p:spPr>
        <p:txBody>
          <a:bodyPr wrap="square">
            <a:spAutoFit/>
          </a:bodyPr>
          <a:lstStyle/>
          <a:p>
            <a:pPr defTabSz="932384">
              <a:lnSpc>
                <a:spcPct val="90000"/>
              </a:lnSpc>
              <a:spcBef>
                <a:spcPts val="2400"/>
              </a:spcBef>
              <a:buSzPct val="90000"/>
              <a:defRPr/>
            </a:pPr>
            <a:r>
              <a:rPr lang="en-US" sz="2400" b="1" dirty="0">
                <a:gradFill>
                  <a:gsLst>
                    <a:gs pos="1250">
                      <a:srgbClr val="353535"/>
                    </a:gs>
                    <a:gs pos="100000">
                      <a:srgbClr val="353535"/>
                    </a:gs>
                  </a:gsLst>
                  <a:lin ang="5400000" scaled="0"/>
                </a:gradFill>
                <a:latin typeface="Segoe UI Light"/>
              </a:rPr>
              <a:t>App Modernization</a:t>
            </a:r>
            <a:endParaRPr lang="en-US" b="1" dirty="0">
              <a:gradFill>
                <a:gsLst>
                  <a:gs pos="1250">
                    <a:srgbClr val="353535"/>
                  </a:gs>
                  <a:gs pos="100000">
                    <a:srgbClr val="353535"/>
                  </a:gs>
                </a:gsLst>
                <a:lin ang="5400000" scaled="0"/>
              </a:gradFill>
              <a:latin typeface="Segoe UI Light"/>
            </a:endParaRPr>
          </a:p>
        </p:txBody>
      </p:sp>
    </p:spTree>
    <p:extLst>
      <p:ext uri="{BB962C8B-B14F-4D97-AF65-F5344CB8AC3E}">
        <p14:creationId xmlns:p14="http://schemas.microsoft.com/office/powerpoint/2010/main" val="21314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325" y="144938"/>
            <a:ext cx="11886192" cy="917314"/>
          </a:xfrm>
        </p:spPr>
        <p:txBody>
          <a:bodyPr/>
          <a:lstStyle/>
          <a:p>
            <a:r>
              <a:rPr lang="en-US" sz="3199" dirty="0"/>
              <a:t>Service Fabric Host Infrastructure</a:t>
            </a:r>
          </a:p>
        </p:txBody>
      </p:sp>
      <p:sp>
        <p:nvSpPr>
          <p:cNvPr id="14" name="Rectangle 13">
            <a:extLst/>
          </p:cNvPr>
          <p:cNvSpPr/>
          <p:nvPr/>
        </p:nvSpPr>
        <p:spPr bwMode="auto">
          <a:xfrm>
            <a:off x="4340552" y="5118319"/>
            <a:ext cx="3352409"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3</a:t>
            </a:r>
          </a:p>
        </p:txBody>
      </p:sp>
      <p:sp>
        <p:nvSpPr>
          <p:cNvPr id="19" name="Rectangle 18">
            <a:extLst/>
          </p:cNvPr>
          <p:cNvSpPr/>
          <p:nvPr/>
        </p:nvSpPr>
        <p:spPr bwMode="auto">
          <a:xfrm>
            <a:off x="3399236" y="1821339"/>
            <a:ext cx="8533190" cy="4799680"/>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p:cNvPr>
          <p:cNvSpPr/>
          <p:nvPr/>
        </p:nvSpPr>
        <p:spPr bwMode="auto">
          <a:xfrm>
            <a:off x="3094925" y="1288089"/>
            <a:ext cx="8952263" cy="5484844"/>
          </a:xfrm>
          <a:prstGeom prst="rect">
            <a:avLst/>
          </a:prstGeom>
          <a:noFill/>
          <a:ln w="1905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2892230" y="906830"/>
            <a:ext cx="2970934" cy="516948"/>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9" dirty="0">
                <a:gradFill>
                  <a:gsLst>
                    <a:gs pos="2917">
                      <a:srgbClr val="505050"/>
                    </a:gs>
                    <a:gs pos="30000">
                      <a:srgbClr val="505050"/>
                    </a:gs>
                  </a:gsLst>
                  <a:lin ang="5400000" scaled="0"/>
                </a:gradFill>
              </a:rPr>
              <a:t>VNET: 10.0.0.0/23</a:t>
            </a:r>
          </a:p>
        </p:txBody>
      </p:sp>
      <p:sp>
        <p:nvSpPr>
          <p:cNvPr id="25" name="Rectangle 24">
            <a:extLst/>
          </p:cNvPr>
          <p:cNvSpPr/>
          <p:nvPr/>
        </p:nvSpPr>
        <p:spPr bwMode="auto">
          <a:xfrm>
            <a:off x="4340552" y="3802193"/>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2</a:t>
            </a:r>
          </a:p>
        </p:txBody>
      </p:sp>
      <p:sp>
        <p:nvSpPr>
          <p:cNvPr id="27" name="Rectangle 26">
            <a:extLst/>
          </p:cNvPr>
          <p:cNvSpPr/>
          <p:nvPr/>
        </p:nvSpPr>
        <p:spPr bwMode="auto">
          <a:xfrm>
            <a:off x="4340553" y="2506976"/>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1</a:t>
            </a:r>
          </a:p>
        </p:txBody>
      </p:sp>
      <p:cxnSp>
        <p:nvCxnSpPr>
          <p:cNvPr id="39" name="Connector: Elbow 38">
            <a:extLst/>
          </p:cNvPr>
          <p:cNvCxnSpPr>
            <a:cxnSpLocks/>
          </p:cNvCxnSpPr>
          <p:nvPr/>
        </p:nvCxnSpPr>
        <p:spPr>
          <a:xfrm rot="5400000">
            <a:off x="10057607" y="4439728"/>
            <a:ext cx="2837084" cy="1715"/>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p:cNvPr>
          <p:cNvSpPr/>
          <p:nvPr/>
        </p:nvSpPr>
        <p:spPr bwMode="auto">
          <a:xfrm>
            <a:off x="6681010" y="2975699"/>
            <a:ext cx="935764" cy="595676"/>
          </a:xfrm>
          <a:prstGeom prst="rect">
            <a:avLst/>
          </a:prstGeom>
          <a:solidFill>
            <a:schemeClr val="accent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C</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10.0.0.6</a:t>
            </a:r>
          </a:p>
        </p:txBody>
      </p:sp>
      <p:sp>
        <p:nvSpPr>
          <p:cNvPr id="49" name="Rectangle 48">
            <a:extLst/>
          </p:cNvPr>
          <p:cNvSpPr/>
          <p:nvPr/>
        </p:nvSpPr>
        <p:spPr bwMode="auto">
          <a:xfrm>
            <a:off x="6562981" y="4168818"/>
            <a:ext cx="1053793" cy="59567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Container B</a:t>
            </a:r>
          </a:p>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10.0.0.8</a:t>
            </a:r>
          </a:p>
        </p:txBody>
      </p:sp>
      <p:sp>
        <p:nvSpPr>
          <p:cNvPr id="52" name="Rectangle 51">
            <a:extLst/>
          </p:cNvPr>
          <p:cNvSpPr/>
          <p:nvPr/>
        </p:nvSpPr>
        <p:spPr bwMode="auto">
          <a:xfrm>
            <a:off x="6667048" y="5461453"/>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10.0.0.10</a:t>
            </a:r>
          </a:p>
        </p:txBody>
      </p:sp>
      <p:sp>
        <p:nvSpPr>
          <p:cNvPr id="55" name="Rectangle 54"/>
          <p:cNvSpPr/>
          <p:nvPr/>
        </p:nvSpPr>
        <p:spPr bwMode="auto">
          <a:xfrm>
            <a:off x="4483554" y="2950702"/>
            <a:ext cx="999674" cy="59286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Container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Reverse Proxy: 443</a:t>
            </a:r>
          </a:p>
        </p:txBody>
      </p:sp>
      <p:sp>
        <p:nvSpPr>
          <p:cNvPr id="56" name="Rectangle 55"/>
          <p:cNvSpPr/>
          <p:nvPr/>
        </p:nvSpPr>
        <p:spPr bwMode="auto">
          <a:xfrm>
            <a:off x="4471582" y="4189180"/>
            <a:ext cx="1011646" cy="60341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Container Reverse Proxy: 443</a:t>
            </a:r>
          </a:p>
        </p:txBody>
      </p:sp>
      <p:grpSp>
        <p:nvGrpSpPr>
          <p:cNvPr id="61" name="Group 60"/>
          <p:cNvGrpSpPr/>
          <p:nvPr/>
        </p:nvGrpSpPr>
        <p:grpSpPr>
          <a:xfrm>
            <a:off x="6219420" y="1311509"/>
            <a:ext cx="3302217" cy="627779"/>
            <a:chOff x="5688232" y="1634949"/>
            <a:chExt cx="3303155" cy="627956"/>
          </a:xfrm>
        </p:grpSpPr>
        <p:pic>
          <p:nvPicPr>
            <p:cNvPr id="66" name="Picture 65"/>
            <p:cNvPicPr>
              <a:picLocks noChangeAspect="1"/>
            </p:cNvPicPr>
            <p:nvPr/>
          </p:nvPicPr>
          <p:blipFill>
            <a:blip r:embed="rId3"/>
            <a:stretch>
              <a:fillRect/>
            </a:stretch>
          </p:blipFill>
          <p:spPr>
            <a:xfrm>
              <a:off x="5688232" y="1729841"/>
              <a:ext cx="355516" cy="355516"/>
            </a:xfrm>
            <a:prstGeom prst="rect">
              <a:avLst/>
            </a:prstGeom>
          </p:spPr>
        </p:pic>
        <p:sp>
          <p:nvSpPr>
            <p:cNvPr id="68" name="TextBox 67">
              <a:extLst/>
            </p:cNvPr>
            <p:cNvSpPr txBox="1"/>
            <p:nvPr/>
          </p:nvSpPr>
          <p:spPr>
            <a:xfrm>
              <a:off x="5941073" y="1634949"/>
              <a:ext cx="3050314" cy="627956"/>
            </a:xfrm>
            <a:prstGeom prst="rect">
              <a:avLst/>
            </a:prstGeom>
            <a:noFill/>
            <a:effectLst/>
          </p:spPr>
          <p:txBody>
            <a:bodyPr wrap="none" lIns="182828" tIns="146262" rIns="182828" bIns="146262" rtlCol="0">
              <a:spAutoFit/>
            </a:bodyPr>
            <a:lstStyle/>
            <a:p>
              <a:pPr defTabSz="932384">
                <a:lnSpc>
                  <a:spcPct val="90000"/>
                </a:lnSpc>
                <a:spcAft>
                  <a:spcPts val="600"/>
                </a:spcAft>
                <a:defRPr/>
              </a:pPr>
              <a:r>
                <a:rPr lang="en-US" sz="2400" dirty="0">
                  <a:solidFill>
                    <a:srgbClr val="FF8C00"/>
                  </a:solidFill>
                </a:rPr>
                <a:t>Service Fabric cluster</a:t>
              </a:r>
            </a:p>
          </p:txBody>
        </p:sp>
      </p:grpSp>
      <p:sp>
        <p:nvSpPr>
          <p:cNvPr id="50" name="Rectangle 4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E22899C8-F9C9-4190-B92A-D12760BA67ED}"/>
              </a:ext>
            </a:extLst>
          </p:cNvPr>
          <p:cNvSpPr/>
          <p:nvPr/>
        </p:nvSpPr>
        <p:spPr bwMode="auto">
          <a:xfrm>
            <a:off x="5635856" y="2965566"/>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10.0.0.5</a:t>
            </a:r>
          </a:p>
        </p:txBody>
      </p:sp>
      <p:sp>
        <p:nvSpPr>
          <p:cNvPr id="92" name="TextBox 9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23F776AF-326C-478A-8596-AA3A1E172AE6}"/>
              </a:ext>
            </a:extLst>
          </p:cNvPr>
          <p:cNvSpPr txBox="1"/>
          <p:nvPr/>
        </p:nvSpPr>
        <p:spPr>
          <a:xfrm>
            <a:off x="389289" y="1226320"/>
            <a:ext cx="2400922" cy="1425434"/>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000" dirty="0">
                <a:gradFill>
                  <a:gsLst>
                    <a:gs pos="2917">
                      <a:srgbClr val="505050"/>
                    </a:gs>
                    <a:gs pos="30000">
                      <a:srgbClr val="505050"/>
                    </a:gs>
                  </a:gsLst>
                  <a:lin ang="5400000" scaled="0"/>
                </a:gradFill>
              </a:rPr>
              <a:t>Example network infrastructure for an enterprise deployment</a:t>
            </a:r>
          </a:p>
        </p:txBody>
      </p:sp>
      <p:sp>
        <p:nvSpPr>
          <p:cNvPr id="43" name="TextBox 4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6D31FE94-F332-42BA-96CA-27E9CC52452D}"/>
              </a:ext>
            </a:extLst>
          </p:cNvPr>
          <p:cNvSpPr txBox="1"/>
          <p:nvPr/>
        </p:nvSpPr>
        <p:spPr>
          <a:xfrm>
            <a:off x="6463190" y="2485220"/>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10.0.0.4</a:t>
            </a:r>
          </a:p>
        </p:txBody>
      </p:sp>
      <p:sp>
        <p:nvSpPr>
          <p:cNvPr id="44" name="TextBox 4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13B6E46C-68DF-411D-AAA5-1393DF3B5D53}"/>
              </a:ext>
            </a:extLst>
          </p:cNvPr>
          <p:cNvSpPr txBox="1"/>
          <p:nvPr/>
        </p:nvSpPr>
        <p:spPr>
          <a:xfrm>
            <a:off x="6474263" y="3721528"/>
            <a:ext cx="1417101"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10.0.0.7</a:t>
            </a:r>
          </a:p>
        </p:txBody>
      </p:sp>
      <p:sp>
        <p:nvSpPr>
          <p:cNvPr id="45" name="TextBox 4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11032FD7-DA20-4228-AB6A-7D0849A36ABC}"/>
              </a:ext>
            </a:extLst>
          </p:cNvPr>
          <p:cNvSpPr txBox="1"/>
          <p:nvPr/>
        </p:nvSpPr>
        <p:spPr>
          <a:xfrm>
            <a:off x="6474263" y="5015223"/>
            <a:ext cx="142013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10.0.0.9</a:t>
            </a:r>
          </a:p>
        </p:txBody>
      </p:sp>
      <p:sp>
        <p:nvSpPr>
          <p:cNvPr id="4" name="Rectangle 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18013F63-317A-47FC-8371-B98E6CCC400D}"/>
              </a:ext>
            </a:extLst>
          </p:cNvPr>
          <p:cNvSpPr/>
          <p:nvPr/>
        </p:nvSpPr>
        <p:spPr bwMode="auto">
          <a:xfrm>
            <a:off x="4120454" y="2051516"/>
            <a:ext cx="3768722" cy="4436280"/>
          </a:xfrm>
          <a:prstGeom prst="rect">
            <a:avLst/>
          </a:prstGeom>
          <a:noFill/>
          <a:ln w="25400">
            <a:solidFill>
              <a:srgbClr val="FF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C6EC392D-F6CD-40AB-A926-B6FDC62ADB2B}"/>
              </a:ext>
            </a:extLst>
          </p:cNvPr>
          <p:cNvSpPr/>
          <p:nvPr/>
        </p:nvSpPr>
        <p:spPr bwMode="auto">
          <a:xfrm>
            <a:off x="8109275" y="2040314"/>
            <a:ext cx="3768722" cy="4436280"/>
          </a:xfrm>
          <a:prstGeom prst="rect">
            <a:avLst/>
          </a:prstGeom>
          <a:noFill/>
          <a:ln w="25400">
            <a:solidFill>
              <a:srgbClr val="FF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CDB25360-846B-4051-87CD-12499F7F4437}"/>
              </a:ext>
            </a:extLst>
          </p:cNvPr>
          <p:cNvSpPr txBox="1"/>
          <p:nvPr/>
        </p:nvSpPr>
        <p:spPr>
          <a:xfrm>
            <a:off x="4175295" y="1967613"/>
            <a:ext cx="357238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gradFill>
                  <a:gsLst>
                    <a:gs pos="2917">
                      <a:srgbClr val="505050"/>
                    </a:gs>
                    <a:gs pos="30000">
                      <a:srgbClr val="505050"/>
                    </a:gs>
                  </a:gsLst>
                  <a:lin ang="5400000" scaled="0"/>
                </a:gradFill>
              </a:rPr>
              <a:t>Application Node Type – externally exposed subnet</a:t>
            </a:r>
          </a:p>
        </p:txBody>
      </p:sp>
      <p:sp>
        <p:nvSpPr>
          <p:cNvPr id="60" name="TextBox 5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797D57E8-5524-4908-B386-C32F9B578041}"/>
              </a:ext>
            </a:extLst>
          </p:cNvPr>
          <p:cNvSpPr txBox="1"/>
          <p:nvPr/>
        </p:nvSpPr>
        <p:spPr>
          <a:xfrm>
            <a:off x="8022713" y="1960549"/>
            <a:ext cx="3224012"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gradFill>
                  <a:gsLst>
                    <a:gs pos="2917">
                      <a:srgbClr val="505050"/>
                    </a:gs>
                    <a:gs pos="30000">
                      <a:srgbClr val="505050"/>
                    </a:gs>
                  </a:gsLst>
                  <a:lin ang="5400000" scaled="0"/>
                </a:gradFill>
              </a:rPr>
              <a:t>Primary Node Type – isolated internal subnet</a:t>
            </a:r>
          </a:p>
        </p:txBody>
      </p:sp>
      <p:sp>
        <p:nvSpPr>
          <p:cNvPr id="62" name="Rectangle 6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F82690C4-A26F-4A51-8152-4C656CE8EE88}"/>
              </a:ext>
            </a:extLst>
          </p:cNvPr>
          <p:cNvSpPr/>
          <p:nvPr/>
        </p:nvSpPr>
        <p:spPr bwMode="auto">
          <a:xfrm>
            <a:off x="8199157" y="3116317"/>
            <a:ext cx="2963060"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1</a:t>
            </a:r>
          </a:p>
        </p:txBody>
      </p:sp>
      <p:sp>
        <p:nvSpPr>
          <p:cNvPr id="64" name="TextBox 6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7FE691F9-5F9B-4AD4-841A-4DC19FF464BC}"/>
              </a:ext>
            </a:extLst>
          </p:cNvPr>
          <p:cNvSpPr txBox="1"/>
          <p:nvPr/>
        </p:nvSpPr>
        <p:spPr>
          <a:xfrm>
            <a:off x="10017585" y="3307576"/>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10.0.1.4</a:t>
            </a:r>
          </a:p>
        </p:txBody>
      </p:sp>
      <p:sp>
        <p:nvSpPr>
          <p:cNvPr id="65" name="Rectangle 6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6B670376-73B4-4811-A221-046A5D8BC9D9}"/>
              </a:ext>
            </a:extLst>
          </p:cNvPr>
          <p:cNvSpPr/>
          <p:nvPr/>
        </p:nvSpPr>
        <p:spPr bwMode="auto">
          <a:xfrm>
            <a:off x="8199158" y="3754349"/>
            <a:ext cx="2973386"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2</a:t>
            </a:r>
          </a:p>
        </p:txBody>
      </p:sp>
      <p:sp>
        <p:nvSpPr>
          <p:cNvPr id="69" name="Rectangle 6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D5D850AC-1C9E-47F6-A2BB-FE8A736D547C}"/>
              </a:ext>
            </a:extLst>
          </p:cNvPr>
          <p:cNvSpPr/>
          <p:nvPr/>
        </p:nvSpPr>
        <p:spPr bwMode="auto">
          <a:xfrm>
            <a:off x="8199158" y="4397320"/>
            <a:ext cx="2973386"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3</a:t>
            </a:r>
          </a:p>
        </p:txBody>
      </p:sp>
      <p:sp>
        <p:nvSpPr>
          <p:cNvPr id="70" name="Rectangle 6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563606BB-D9A3-4AC2-85B2-5FEAD382955E}"/>
              </a:ext>
            </a:extLst>
          </p:cNvPr>
          <p:cNvSpPr/>
          <p:nvPr/>
        </p:nvSpPr>
        <p:spPr bwMode="auto">
          <a:xfrm>
            <a:off x="8199157" y="5028528"/>
            <a:ext cx="2973385"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4</a:t>
            </a:r>
          </a:p>
        </p:txBody>
      </p:sp>
      <p:sp>
        <p:nvSpPr>
          <p:cNvPr id="71" name="Rectangle 7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02825051-866B-47FF-B292-8AB3FAA1007A}"/>
              </a:ext>
            </a:extLst>
          </p:cNvPr>
          <p:cNvSpPr/>
          <p:nvPr/>
        </p:nvSpPr>
        <p:spPr bwMode="auto">
          <a:xfrm>
            <a:off x="8199159" y="5651519"/>
            <a:ext cx="2971789"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5</a:t>
            </a:r>
          </a:p>
        </p:txBody>
      </p:sp>
      <p:sp>
        <p:nvSpPr>
          <p:cNvPr id="72" name="TextBox 7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DA8C3CA4-7502-486A-8DFE-3C28AF4C6CF9}"/>
              </a:ext>
            </a:extLst>
          </p:cNvPr>
          <p:cNvSpPr txBox="1"/>
          <p:nvPr/>
        </p:nvSpPr>
        <p:spPr>
          <a:xfrm>
            <a:off x="10059335" y="3956861"/>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10.0.1.5</a:t>
            </a:r>
          </a:p>
        </p:txBody>
      </p:sp>
      <p:sp>
        <p:nvSpPr>
          <p:cNvPr id="73" name="TextBox 7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8A6583E9-ACC5-41C8-B076-A8C4CF56D5E7}"/>
              </a:ext>
            </a:extLst>
          </p:cNvPr>
          <p:cNvSpPr txBox="1"/>
          <p:nvPr/>
        </p:nvSpPr>
        <p:spPr>
          <a:xfrm>
            <a:off x="10031345" y="4628184"/>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10.0.1.6</a:t>
            </a:r>
          </a:p>
        </p:txBody>
      </p:sp>
      <p:sp>
        <p:nvSpPr>
          <p:cNvPr id="74" name="TextBox 7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BE84C9C1-FC7B-4D67-8737-FBB7E5AAA1C0}"/>
              </a:ext>
            </a:extLst>
          </p:cNvPr>
          <p:cNvSpPr txBox="1"/>
          <p:nvPr/>
        </p:nvSpPr>
        <p:spPr>
          <a:xfrm>
            <a:off x="10024045" y="5260034"/>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10.0.1.7</a:t>
            </a:r>
          </a:p>
        </p:txBody>
      </p:sp>
      <p:sp>
        <p:nvSpPr>
          <p:cNvPr id="75" name="TextBox 7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9C6886DA-0A26-4C91-9817-63474B1ED04D}"/>
              </a:ext>
            </a:extLst>
          </p:cNvPr>
          <p:cNvSpPr txBox="1"/>
          <p:nvPr/>
        </p:nvSpPr>
        <p:spPr>
          <a:xfrm>
            <a:off x="10008147" y="5884965"/>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10.0.1.8</a:t>
            </a:r>
          </a:p>
        </p:txBody>
      </p:sp>
      <p:pic>
        <p:nvPicPr>
          <p:cNvPr id="79" name="Picture 7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9838F272-3BBD-4964-AFFA-432FD50C4C56}"/>
              </a:ext>
            </a:extLst>
          </p:cNvPr>
          <p:cNvPicPr>
            <a:picLocks noChangeAspect="1"/>
          </p:cNvPicPr>
          <p:nvPr/>
        </p:nvPicPr>
        <p:blipFill>
          <a:blip r:embed="rId4"/>
          <a:stretch>
            <a:fillRect/>
          </a:stretch>
        </p:blipFill>
        <p:spPr>
          <a:xfrm>
            <a:off x="11077169" y="2218145"/>
            <a:ext cx="707138" cy="829739"/>
          </a:xfrm>
          <a:prstGeom prst="rect">
            <a:avLst/>
          </a:prstGeom>
        </p:spPr>
      </p:pic>
      <p:cxnSp>
        <p:nvCxnSpPr>
          <p:cNvPr id="83" name="Connector: Elbow 8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EC84CB8B-522B-4E8E-B6BB-A5206C10A9D1}"/>
              </a:ext>
            </a:extLst>
          </p:cNvPr>
          <p:cNvCxnSpPr>
            <a:cxnSpLocks/>
            <a:endCxn id="27" idx="1"/>
          </p:cNvCxnSpPr>
          <p:nvPr/>
        </p:nvCxnSpPr>
        <p:spPr>
          <a:xfrm flipV="1">
            <a:off x="2790210" y="3116404"/>
            <a:ext cx="1550342" cy="303715"/>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7EBF66BA-E8D9-4F12-8345-DBA395C08206}"/>
              </a:ext>
            </a:extLst>
          </p:cNvPr>
          <p:cNvPicPr>
            <a:picLocks noChangeAspect="1"/>
          </p:cNvPicPr>
          <p:nvPr/>
        </p:nvPicPr>
        <p:blipFill>
          <a:blip r:embed="rId4"/>
          <a:stretch>
            <a:fillRect/>
          </a:stretch>
        </p:blipFill>
        <p:spPr>
          <a:xfrm>
            <a:off x="1847554" y="2811559"/>
            <a:ext cx="1043978" cy="1224978"/>
          </a:xfrm>
          <a:prstGeom prst="rect">
            <a:avLst/>
          </a:prstGeom>
        </p:spPr>
      </p:pic>
      <p:cxnSp>
        <p:nvCxnSpPr>
          <p:cNvPr id="85" name="Connector: Elbow 8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D317C3B1-15FB-4C40-8772-4783C37AC6CF}"/>
              </a:ext>
            </a:extLst>
          </p:cNvPr>
          <p:cNvCxnSpPr>
            <a:cxnSpLocks/>
            <a:stCxn id="84" idx="3"/>
            <a:endCxn id="25" idx="1"/>
          </p:cNvCxnSpPr>
          <p:nvPr/>
        </p:nvCxnSpPr>
        <p:spPr>
          <a:xfrm>
            <a:off x="2891533" y="3424050"/>
            <a:ext cx="1449019" cy="987571"/>
          </a:xfrm>
          <a:prstGeom prst="bentConnector3">
            <a:avLst>
              <a:gd name="adj1" fmla="val 46644"/>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B2E27BE8-45A6-4FC8-B815-4A30E5FDEAF4}"/>
              </a:ext>
            </a:extLst>
          </p:cNvPr>
          <p:cNvCxnSpPr>
            <a:cxnSpLocks/>
          </p:cNvCxnSpPr>
          <p:nvPr/>
        </p:nvCxnSpPr>
        <p:spPr>
          <a:xfrm rot="10800000" flipV="1">
            <a:off x="11144793" y="3360280"/>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EC00AFAF-B1CD-43EA-B92C-914EEB1117F6}"/>
              </a:ext>
            </a:extLst>
          </p:cNvPr>
          <p:cNvCxnSpPr>
            <a:cxnSpLocks/>
          </p:cNvCxnSpPr>
          <p:nvPr/>
        </p:nvCxnSpPr>
        <p:spPr>
          <a:xfrm rot="10800000" flipV="1">
            <a:off x="11170534" y="3976700"/>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4F69BF43-4DFF-4401-A4C6-B5E61D654568}"/>
              </a:ext>
            </a:extLst>
          </p:cNvPr>
          <p:cNvCxnSpPr>
            <a:cxnSpLocks/>
          </p:cNvCxnSpPr>
          <p:nvPr/>
        </p:nvCxnSpPr>
        <p:spPr>
          <a:xfrm rot="10800000" flipV="1">
            <a:off x="11144793" y="4656451"/>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2FA553F3-231C-43B0-AE2A-824F1F51EA79}"/>
              </a:ext>
            </a:extLst>
          </p:cNvPr>
          <p:cNvCxnSpPr>
            <a:cxnSpLocks/>
          </p:cNvCxnSpPr>
          <p:nvPr/>
        </p:nvCxnSpPr>
        <p:spPr>
          <a:xfrm rot="10800000" flipV="1">
            <a:off x="11170534" y="5265964"/>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48F84E2-9139-4316-B432-8DC5E0A0CEA3}"/>
              </a:ext>
            </a:extLst>
          </p:cNvPr>
          <p:cNvCxnSpPr>
            <a:cxnSpLocks/>
          </p:cNvCxnSpPr>
          <p:nvPr/>
        </p:nvCxnSpPr>
        <p:spPr>
          <a:xfrm rot="10800000" flipV="1">
            <a:off x="11144793" y="5859127"/>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 name="Graphic 11" descr="Monitor">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BB9FC16-B4F4-4C06-9FFE-DA0722364082}"/>
              </a:ext>
            </a:extLst>
          </p:cNvPr>
          <p:cNvPicPr>
            <a:picLocks noChangeAspect="1"/>
          </p:cNvPicPr>
          <p:nvPr/>
        </p:nvPicPr>
        <p:blipFill>
          <a:blip r:embed="rId5">
            <a:extLst>
              <a:ext uri="{96DAC541-7B7A-43D3-8B79-37D633B846F1}">
                <asvg:svgBlip xmlns:asvg="http://schemas.microsoft.com/office/drawing/2016/SVG/main" xmlns:mc="http://schemas.openxmlformats.org/markup-compatibility/2006" xmlns:p14="http://schemas.microsoft.com/office/powerpoint/2010/main" xmlns:a16="http://schemas.microsoft.com/office/drawing/2014/main" xmlns="" r:embed="rId6"/>
              </a:ext>
            </a:extLst>
          </a:blip>
          <a:stretch>
            <a:fillRect/>
          </a:stretch>
        </p:blipFill>
        <p:spPr>
          <a:xfrm>
            <a:off x="236693" y="2735370"/>
            <a:ext cx="1043978" cy="1043978"/>
          </a:xfrm>
          <a:prstGeom prst="rect">
            <a:avLst/>
          </a:prstGeom>
        </p:spPr>
      </p:pic>
      <p:cxnSp>
        <p:nvCxnSpPr>
          <p:cNvPr id="103" name="Straight Arrow Connector 10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A359FF3-5FAE-4B19-9B0D-30B7D779CFF7}"/>
              </a:ext>
            </a:extLst>
          </p:cNvPr>
          <p:cNvCxnSpPr>
            <a:cxnSpLocks/>
            <a:stCxn id="102" idx="3"/>
          </p:cNvCxnSpPr>
          <p:nvPr/>
        </p:nvCxnSpPr>
        <p:spPr>
          <a:xfrm>
            <a:off x="1280670" y="3257359"/>
            <a:ext cx="630048" cy="0"/>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8912792-646C-46D1-8E69-9C301D2C27F2}"/>
              </a:ext>
            </a:extLst>
          </p:cNvPr>
          <p:cNvSpPr txBox="1"/>
          <p:nvPr/>
        </p:nvSpPr>
        <p:spPr>
          <a:xfrm>
            <a:off x="3992306" y="1743759"/>
            <a:ext cx="238619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solidFill>
                  <a:srgbClr val="FF0000"/>
                </a:solidFill>
              </a:rPr>
              <a:t>Application Subnet 10.0.0.0/24</a:t>
            </a:r>
          </a:p>
        </p:txBody>
      </p:sp>
      <p:sp>
        <p:nvSpPr>
          <p:cNvPr id="108" name="TextBox 10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42280EC4-ADD5-4A42-9EE3-24AEEA504BEF}"/>
              </a:ext>
            </a:extLst>
          </p:cNvPr>
          <p:cNvSpPr txBox="1"/>
          <p:nvPr/>
        </p:nvSpPr>
        <p:spPr>
          <a:xfrm>
            <a:off x="7944016" y="1730808"/>
            <a:ext cx="238619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solidFill>
                  <a:srgbClr val="FF0000"/>
                </a:solidFill>
              </a:rPr>
              <a:t>Management Subnet 10.0.1.0/24</a:t>
            </a:r>
          </a:p>
        </p:txBody>
      </p:sp>
    </p:spTree>
    <p:extLst>
      <p:ext uri="{BB962C8B-B14F-4D97-AF65-F5344CB8AC3E}">
        <p14:creationId xmlns:p14="http://schemas.microsoft.com/office/powerpoint/2010/main" val="192850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1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10"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par>
                                <p:cTn id="64" presetID="10" presetClass="entr" presetSubtype="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par>
                                <p:cTn id="67" presetID="10"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0"/>
                                        <p:tgtEl>
                                          <p:spTgt spid="5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childTnLst>
                                </p:cTn>
                              </p:par>
                              <p:par>
                                <p:cTn id="111" presetID="10" presetClass="entr" presetSubtype="0" fill="hold"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500"/>
                                        <p:tgtEl>
                                          <p:spTgt spid="84"/>
                                        </p:tgtEl>
                                      </p:cBhvr>
                                    </p:animEffect>
                                  </p:childTnLst>
                                </p:cTn>
                              </p:par>
                              <p:par>
                                <p:cTn id="117" presetID="10"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fade">
                                      <p:cBhvr>
                                        <p:cTn id="122" dur="500"/>
                                        <p:tgtEl>
                                          <p:spTgt spid="103"/>
                                        </p:tgtEl>
                                      </p:cBhvr>
                                    </p:animEffect>
                                  </p:childTnLst>
                                </p:cTn>
                              </p:par>
                              <p:par>
                                <p:cTn id="123" presetID="10"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fade">
                                      <p:cBhvr>
                                        <p:cTn id="125" dur="500"/>
                                        <p:tgtEl>
                                          <p:spTgt spid="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7" grpId="0" animBg="1"/>
      <p:bldP spid="46" grpId="0" animBg="1"/>
      <p:bldP spid="49" grpId="0" animBg="1"/>
      <p:bldP spid="52" grpId="0" animBg="1"/>
      <p:bldP spid="55" grpId="0" animBg="1"/>
      <p:bldP spid="56" grpId="0" animBg="1"/>
      <p:bldP spid="50" grpId="0" animBg="1"/>
      <p:bldP spid="43" grpId="0"/>
      <p:bldP spid="44" grpId="0"/>
      <p:bldP spid="45" grpId="0"/>
      <p:bldP spid="4" grpId="0" animBg="1"/>
      <p:bldP spid="58" grpId="0" animBg="1"/>
      <p:bldP spid="59" grpId="0"/>
      <p:bldP spid="60" grpId="0"/>
      <p:bldP spid="62" grpId="0" animBg="1"/>
      <p:bldP spid="64" grpId="0"/>
      <p:bldP spid="65" grpId="0" animBg="1"/>
      <p:bldP spid="69" grpId="0" animBg="1"/>
      <p:bldP spid="70" grpId="0" animBg="1"/>
      <p:bldP spid="71" grpId="0" animBg="1"/>
      <p:bldP spid="72" grpId="0"/>
      <p:bldP spid="73" grpId="0"/>
      <p:bldP spid="74" grpId="0"/>
      <p:bldP spid="75" grpId="0"/>
      <p:bldP spid="107" grpId="0"/>
      <p:bldP spid="1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a:xfrm>
            <a:off x="580237" y="221127"/>
            <a:ext cx="11237870" cy="564947"/>
          </a:xfrm>
        </p:spPr>
        <p:txBody>
          <a:bodyPr/>
          <a:lstStyle/>
          <a:p>
            <a:r>
              <a:rPr lang="en-US" dirty="0"/>
              <a:t>Infrastructure Best Practices</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9"/>
            <a:ext cx="11236276" cy="5827097"/>
          </a:xfrm>
        </p:spPr>
        <p:txBody>
          <a:bodyPr/>
          <a:lstStyle/>
          <a:p>
            <a:r>
              <a:rPr lang="en-US" dirty="0"/>
              <a:t>Use Multiple </a:t>
            </a:r>
            <a:r>
              <a:rPr lang="en-US" dirty="0" err="1"/>
              <a:t>NodeTypes</a:t>
            </a:r>
            <a:r>
              <a:rPr lang="en-US" dirty="0"/>
              <a:t> (VMSS cluster)</a:t>
            </a:r>
          </a:p>
          <a:p>
            <a:pPr lvl="1"/>
            <a:r>
              <a:rPr lang="en-US" dirty="0"/>
              <a:t>2 </a:t>
            </a:r>
            <a:r>
              <a:rPr lang="en-US" dirty="0" err="1"/>
              <a:t>NodeTypes</a:t>
            </a:r>
            <a:r>
              <a:rPr lang="en-US" dirty="0"/>
              <a:t> are ideal</a:t>
            </a:r>
          </a:p>
          <a:p>
            <a:pPr lvl="2"/>
            <a:r>
              <a:rPr lang="en-US" dirty="0"/>
              <a:t>One for Service Fabric Primary services</a:t>
            </a:r>
          </a:p>
          <a:p>
            <a:pPr lvl="2"/>
            <a:r>
              <a:rPr lang="en-US" dirty="0"/>
              <a:t>Two for the application containers</a:t>
            </a:r>
          </a:p>
          <a:p>
            <a:r>
              <a:rPr lang="en-US" dirty="0"/>
              <a:t>Use Placement Constraints to deploy to the apps </a:t>
            </a:r>
            <a:r>
              <a:rPr lang="en-US" dirty="0" err="1"/>
              <a:t>NodeType</a:t>
            </a:r>
            <a:endParaRPr lang="en-US" dirty="0"/>
          </a:p>
          <a:p>
            <a:pPr marL="0" indent="0">
              <a:buNone/>
            </a:pPr>
            <a:endParaRPr lang="en-US" dirty="0"/>
          </a:p>
          <a:p>
            <a:pPr marL="0" indent="0">
              <a:buNone/>
            </a:pPr>
            <a:endParaRPr lang="en-US" dirty="0"/>
          </a:p>
          <a:p>
            <a:endParaRPr lang="en-US" dirty="0"/>
          </a:p>
          <a:p>
            <a:r>
              <a:rPr lang="en-US" dirty="0"/>
              <a:t>Ensure enough space on the primary </a:t>
            </a:r>
            <a:r>
              <a:rPr lang="en-US" dirty="0" err="1"/>
              <a:t>NodeType</a:t>
            </a:r>
            <a:r>
              <a:rPr lang="en-US" dirty="0"/>
              <a:t> temp disk</a:t>
            </a:r>
          </a:p>
          <a:p>
            <a:pPr lvl="1"/>
            <a:r>
              <a:rPr lang="en-US" dirty="0"/>
              <a:t>Use a VM compute size with 50 GB of temp disk or more (i.e. Standard_D2_v3)</a:t>
            </a:r>
          </a:p>
          <a:p>
            <a:r>
              <a:rPr lang="en-US" dirty="0"/>
              <a:t>Use the optimal VMSS Windows Image for each </a:t>
            </a:r>
            <a:r>
              <a:rPr lang="en-US" dirty="0" err="1"/>
              <a:t>NodeType</a:t>
            </a:r>
            <a:endParaRPr lang="en-US" dirty="0"/>
          </a:p>
          <a:p>
            <a:pPr lvl="1"/>
            <a:r>
              <a:rPr lang="en-US" dirty="0"/>
              <a:t>i.e. Windows Server 2016 + Containers for apps </a:t>
            </a:r>
            <a:r>
              <a:rPr lang="en-US" dirty="0" err="1"/>
              <a:t>NodeType</a:t>
            </a:r>
            <a:endParaRPr lang="en-US" dirty="0"/>
          </a:p>
          <a:p>
            <a:pPr lvl="1"/>
            <a:r>
              <a:rPr lang="en-US" dirty="0"/>
              <a:t>i.e. Windows Server 2016 (</a:t>
            </a:r>
            <a:r>
              <a:rPr lang="en-US" b="1" dirty="0"/>
              <a:t>no containers</a:t>
            </a:r>
            <a:r>
              <a:rPr lang="en-US" dirty="0"/>
              <a:t>) for primary </a:t>
            </a:r>
            <a:r>
              <a:rPr lang="en-US" dirty="0" err="1"/>
              <a:t>NodeType</a:t>
            </a:r>
            <a:r>
              <a:rPr lang="en-US" dirty="0"/>
              <a:t> </a:t>
            </a:r>
          </a:p>
        </p:txBody>
      </p:sp>
      <p:sp>
        <p:nvSpPr>
          <p:cNvPr id="7" name="Rectangle: Rounded Corners 6">
            <a:extLst>
              <a:ext uri="{FF2B5EF4-FFF2-40B4-BE49-F238E27FC236}">
                <a16:creationId xmlns:a16="http://schemas.microsoft.com/office/drawing/2014/main" xmlns:p14="http://schemas.microsoft.com/office/powerpoint/2010/main" xmlns="" id="{337B969B-918E-468A-B9F8-E5A4A956358C}"/>
              </a:ext>
            </a:extLst>
          </p:cNvPr>
          <p:cNvSpPr/>
          <p:nvPr/>
        </p:nvSpPr>
        <p:spPr bwMode="auto">
          <a:xfrm>
            <a:off x="1037372" y="3192506"/>
            <a:ext cx="10133163" cy="144759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ArrSrv</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ServicePackageActivationMode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ExclusiveProcess</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ArrSrvType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t>
            </a:r>
            <a:r>
              <a:rPr lang="en-US" sz="1199" dirty="0" err="1">
                <a:solidFill>
                  <a:srgbClr val="0000FF"/>
                </a:solidFill>
                <a:latin typeface="Consolas" panose="020B0609020204030204" pitchFamily="49" charset="0"/>
              </a:rPr>
              <a:t>ArrSrv_InstanceCount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SingletonPartition</a:t>
            </a:r>
            <a:r>
              <a:rPr lang="en-US" sz="1199" dirty="0">
                <a:solidFill>
                  <a:srgbClr val="0000FF"/>
                </a:solidFill>
                <a:latin typeface="Consolas" panose="020B0609020204030204" pitchFamily="49" charset="0"/>
              </a:rPr>
              <a:t> /&gt;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PlacementConstraints</a:t>
            </a:r>
            <a:r>
              <a:rPr lang="en-US" sz="1199" b="1" dirty="0">
                <a:solidFill>
                  <a:srgbClr val="0000FF"/>
                </a:solidFill>
                <a:latin typeface="Consolas" panose="020B0609020204030204" pitchFamily="49" charset="0"/>
              </a:rPr>
              <a:t>&gt;</a:t>
            </a:r>
            <a:r>
              <a:rPr lang="en-US" sz="1199" b="1" dirty="0">
                <a:solidFill>
                  <a:srgbClr val="000000"/>
                </a:solidFill>
                <a:latin typeface="Consolas" panose="020B0609020204030204" pitchFamily="49" charset="0"/>
              </a:rPr>
              <a:t>(</a:t>
            </a:r>
            <a:r>
              <a:rPr lang="en-US" sz="1199" b="1" dirty="0" err="1">
                <a:solidFill>
                  <a:srgbClr val="000000"/>
                </a:solidFill>
                <a:latin typeface="Consolas" panose="020B0609020204030204" pitchFamily="49" charset="0"/>
              </a:rPr>
              <a:t>NodeTypeName</a:t>
            </a:r>
            <a:r>
              <a:rPr lang="en-US" sz="1199" b="1" dirty="0">
                <a:solidFill>
                  <a:srgbClr val="000000"/>
                </a:solidFill>
                <a:latin typeface="Consolas" panose="020B0609020204030204" pitchFamily="49" charset="0"/>
              </a:rPr>
              <a:t>==</a:t>
            </a:r>
            <a:r>
              <a:rPr lang="en-US" sz="1199" b="1" dirty="0" err="1">
                <a:solidFill>
                  <a:srgbClr val="000000"/>
                </a:solidFill>
                <a:highlight>
                  <a:srgbClr val="FFFF00"/>
                </a:highlight>
                <a:latin typeface="Consolas" panose="020B0609020204030204" pitchFamily="49" charset="0"/>
              </a:rPr>
              <a:t>appNT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PlacementConstraints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xmlns:p14="http://schemas.microsoft.com/office/powerpoint/2010/main" xmlns="" id="{49919905-682E-4A93-B3C5-973DB5A6756E}"/>
              </a:ext>
            </a:extLst>
          </p:cNvPr>
          <p:cNvSpPr txBox="1"/>
          <p:nvPr/>
        </p:nvSpPr>
        <p:spPr>
          <a:xfrm>
            <a:off x="8884860" y="3192506"/>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219477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fade">
                                      <p:cBhvr>
                                        <p:cTn id="29" dur="500"/>
                                        <p:tgtEl>
                                          <p:spTgt spid="3">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a:xfrm>
            <a:off x="580237" y="221127"/>
            <a:ext cx="11237870" cy="564947"/>
          </a:xfrm>
        </p:spPr>
        <p:txBody>
          <a:bodyPr/>
          <a:lstStyle/>
          <a:p>
            <a:r>
              <a:rPr lang="en-US" dirty="0"/>
              <a:t>Infrastructure Best Practices cont.</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9"/>
            <a:ext cx="11236276" cy="816070"/>
          </a:xfrm>
        </p:spPr>
        <p:txBody>
          <a:bodyPr/>
          <a:lstStyle/>
          <a:p>
            <a:r>
              <a:rPr lang="en-US" dirty="0"/>
              <a:t> Ensure container images get trimmed from OS disk</a:t>
            </a:r>
          </a:p>
          <a:p>
            <a:pPr lvl="1"/>
            <a:r>
              <a:rPr lang="en-US" dirty="0"/>
              <a:t>Applies only to App </a:t>
            </a:r>
            <a:r>
              <a:rPr lang="en-US" dirty="0" err="1"/>
              <a:t>NodeType</a:t>
            </a:r>
            <a:endParaRPr lang="en-US" dirty="0"/>
          </a:p>
        </p:txBody>
      </p:sp>
      <p:sp>
        <p:nvSpPr>
          <p:cNvPr id="7" name="Rectangle: Rounded Corners 6">
            <a:extLst>
              <a:ext uri="{FF2B5EF4-FFF2-40B4-BE49-F238E27FC236}">
                <a16:creationId xmlns:a16="http://schemas.microsoft.com/office/drawing/2014/main" xmlns:p14="http://schemas.microsoft.com/office/powerpoint/2010/main" xmlns="" id="{337B969B-918E-468A-B9F8-E5A4A956358C}"/>
              </a:ext>
            </a:extLst>
          </p:cNvPr>
          <p:cNvSpPr/>
          <p:nvPr/>
        </p:nvSpPr>
        <p:spPr bwMode="auto">
          <a:xfrm>
            <a:off x="1037372" y="2506803"/>
            <a:ext cx="10133163" cy="373327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"Hosting",</a:t>
            </a:r>
          </a:p>
          <a:p>
            <a:pPr defTabSz="932563">
              <a:defRPr/>
            </a:pPr>
            <a:r>
              <a:rPr lang="en-US" sz="1199" dirty="0">
                <a:solidFill>
                  <a:srgbClr val="0000FF"/>
                </a:solidFill>
                <a:latin typeface="Consolas" panose="020B0609020204030204" pitchFamily="49" charset="0"/>
              </a:rPr>
              <a:t>                        "parameters":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latin typeface="Consolas" panose="020B0609020204030204" pitchFamily="49" charset="0"/>
              </a:rPr>
              <a:t>IPProviderEnabled</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"true"</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highlight>
                  <a:srgbClr val="FFFF00"/>
                </a:highlight>
                <a:latin typeface="Consolas" panose="020B0609020204030204" pitchFamily="49" charset="0"/>
              </a:rPr>
              <a:t>PruneContainerImages</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"True"</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latin typeface="Consolas" panose="020B0609020204030204" pitchFamily="49" charset="0"/>
              </a:rPr>
              <a:t>ContainerServiceArguments</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xmlns:p14="http://schemas.microsoft.com/office/powerpoint/2010/main" xmlns="" id="{49919905-682E-4A93-B3C5-973DB5A6756E}"/>
              </a:ext>
            </a:extLst>
          </p:cNvPr>
          <p:cNvSpPr txBox="1"/>
          <p:nvPr/>
        </p:nvSpPr>
        <p:spPr>
          <a:xfrm>
            <a:off x="8351535" y="2596146"/>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51243013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325" y="144938"/>
            <a:ext cx="11886192" cy="917314"/>
          </a:xfrm>
        </p:spPr>
        <p:txBody>
          <a:bodyPr/>
          <a:lstStyle/>
          <a:p>
            <a:r>
              <a:rPr lang="en-US" sz="3199" dirty="0"/>
              <a:t>Container Networking Diagram</a:t>
            </a:r>
          </a:p>
        </p:txBody>
      </p:sp>
      <p:sp>
        <p:nvSpPr>
          <p:cNvPr id="14" name="Rectangle 13">
            <a:extLst/>
          </p:cNvPr>
          <p:cNvSpPr/>
          <p:nvPr/>
        </p:nvSpPr>
        <p:spPr bwMode="auto">
          <a:xfrm>
            <a:off x="6827664" y="4831423"/>
            <a:ext cx="3352409"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3</a:t>
            </a:r>
          </a:p>
        </p:txBody>
      </p:sp>
      <p:pic>
        <p:nvPicPr>
          <p:cNvPr id="15" name="Graphic 11" descr="Monitor">
            <a:extLst/>
          </p:cNvPr>
          <p:cNvPicPr>
            <a:picLocks noChangeAspect="1"/>
          </p:cNvPicPr>
          <p:nvPr/>
        </p:nvPicPr>
        <p:blipFill>
          <a:blip r:embed="rId3">
            <a:extLst>
              <a:ext uri="{96DAC541-7B7A-43D3-8B79-37D633B846F1}">
                <asvg:svgBlip xmlns:asvg="http://schemas.microsoft.com/office/drawing/2016/SVG/main" xmlns:mc="http://schemas.openxmlformats.org/markup-compatibility/2006" xmlns:p14="http://schemas.microsoft.com/office/powerpoint/2010/main" xmlns:a16="http://schemas.microsoft.com/office/drawing/2014/main" xmlns="" r:embed="rId4"/>
              </a:ext>
            </a:extLst>
          </a:blip>
          <a:stretch>
            <a:fillRect/>
          </a:stretch>
        </p:blipFill>
        <p:spPr>
          <a:xfrm>
            <a:off x="1190464" y="3224875"/>
            <a:ext cx="1295033" cy="1295033"/>
          </a:xfrm>
          <a:prstGeom prst="rect">
            <a:avLst/>
          </a:prstGeom>
        </p:spPr>
      </p:pic>
      <p:cxnSp>
        <p:nvCxnSpPr>
          <p:cNvPr id="16" name="Straight Arrow Connector 15">
            <a:extLst/>
          </p:cNvPr>
          <p:cNvCxnSpPr>
            <a:cxnSpLocks/>
            <a:stCxn id="15" idx="3"/>
            <a:endCxn id="38" idx="1"/>
          </p:cNvCxnSpPr>
          <p:nvPr/>
        </p:nvCxnSpPr>
        <p:spPr>
          <a:xfrm flipV="1">
            <a:off x="2485498" y="3870586"/>
            <a:ext cx="1167383" cy="180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p:cNvPr>
          <p:cNvCxnSpPr>
            <a:cxnSpLocks/>
            <a:stCxn id="38" idx="3"/>
            <a:endCxn id="27" idx="1"/>
          </p:cNvCxnSpPr>
          <p:nvPr/>
        </p:nvCxnSpPr>
        <p:spPr>
          <a:xfrm flipV="1">
            <a:off x="5355658" y="2470144"/>
            <a:ext cx="1472007" cy="1400444"/>
          </a:xfrm>
          <a:prstGeom prst="bentConnector3">
            <a:avLst>
              <a:gd name="adj1" fmla="val 50000"/>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p:cNvPr>
          <p:cNvSpPr/>
          <p:nvPr/>
        </p:nvSpPr>
        <p:spPr bwMode="auto">
          <a:xfrm>
            <a:off x="5355658" y="1670093"/>
            <a:ext cx="4976796" cy="4570703"/>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p:cNvPr>
          <p:cNvSpPr/>
          <p:nvPr/>
        </p:nvSpPr>
        <p:spPr bwMode="auto">
          <a:xfrm>
            <a:off x="3094924" y="1136843"/>
            <a:ext cx="7465482" cy="5484844"/>
          </a:xfrm>
          <a:prstGeom prst="rect">
            <a:avLst/>
          </a:prstGeom>
          <a:noFill/>
          <a:ln w="1905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3094925" y="1160261"/>
            <a:ext cx="1206303" cy="634397"/>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2400" dirty="0">
                <a:gradFill>
                  <a:gsLst>
                    <a:gs pos="2917">
                      <a:srgbClr val="505050"/>
                    </a:gs>
                    <a:gs pos="30000">
                      <a:srgbClr val="505050"/>
                    </a:gs>
                  </a:gsLst>
                  <a:lin ang="5400000" scaled="0"/>
                </a:gradFill>
              </a:rPr>
              <a:t>VNET</a:t>
            </a:r>
          </a:p>
        </p:txBody>
      </p:sp>
      <p:sp>
        <p:nvSpPr>
          <p:cNvPr id="25" name="Rectangle 24">
            <a:extLst/>
          </p:cNvPr>
          <p:cNvSpPr/>
          <p:nvPr/>
        </p:nvSpPr>
        <p:spPr bwMode="auto">
          <a:xfrm>
            <a:off x="6827664" y="3346069"/>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2</a:t>
            </a:r>
          </a:p>
        </p:txBody>
      </p:sp>
      <p:sp>
        <p:nvSpPr>
          <p:cNvPr id="27" name="Rectangle 26">
            <a:extLst/>
          </p:cNvPr>
          <p:cNvSpPr/>
          <p:nvPr/>
        </p:nvSpPr>
        <p:spPr bwMode="auto">
          <a:xfrm>
            <a:off x="6827665" y="1860716"/>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1</a:t>
            </a:r>
          </a:p>
        </p:txBody>
      </p:sp>
      <p:pic>
        <p:nvPicPr>
          <p:cNvPr id="38" name="Picture 37">
            <a:extLst/>
          </p:cNvPr>
          <p:cNvPicPr>
            <a:picLocks noChangeAspect="1"/>
          </p:cNvPicPr>
          <p:nvPr/>
        </p:nvPicPr>
        <p:blipFill>
          <a:blip r:embed="rId5"/>
          <a:stretch>
            <a:fillRect/>
          </a:stretch>
        </p:blipFill>
        <p:spPr>
          <a:xfrm>
            <a:off x="3652881" y="2871590"/>
            <a:ext cx="1702776" cy="1997996"/>
          </a:xfrm>
          <a:prstGeom prst="rect">
            <a:avLst/>
          </a:prstGeom>
        </p:spPr>
      </p:pic>
      <p:cxnSp>
        <p:nvCxnSpPr>
          <p:cNvPr id="39" name="Connector: Elbow 38">
            <a:extLst/>
          </p:cNvPr>
          <p:cNvCxnSpPr>
            <a:cxnSpLocks/>
            <a:stCxn id="38" idx="3"/>
          </p:cNvCxnSpPr>
          <p:nvPr/>
        </p:nvCxnSpPr>
        <p:spPr>
          <a:xfrm>
            <a:off x="5355658" y="3870587"/>
            <a:ext cx="1472006" cy="237320"/>
          </a:xfrm>
          <a:prstGeom prst="bentConnector3">
            <a:avLst>
              <a:gd name="adj1" fmla="val 50000"/>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p:cNvPr>
          <p:cNvSpPr/>
          <p:nvPr/>
        </p:nvSpPr>
        <p:spPr bwMode="auto">
          <a:xfrm>
            <a:off x="9168123" y="2329439"/>
            <a:ext cx="935764" cy="595676"/>
          </a:xfrm>
          <a:prstGeom prst="rect">
            <a:avLst/>
          </a:prstGeom>
          <a:solidFill>
            <a:schemeClr val="accent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C</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10.0.0.6</a:t>
            </a:r>
          </a:p>
        </p:txBody>
      </p:sp>
      <p:sp>
        <p:nvSpPr>
          <p:cNvPr id="49" name="Rectangle 48">
            <a:extLst/>
          </p:cNvPr>
          <p:cNvSpPr/>
          <p:nvPr/>
        </p:nvSpPr>
        <p:spPr bwMode="auto">
          <a:xfrm>
            <a:off x="9050093" y="3712694"/>
            <a:ext cx="1053793" cy="59567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Container B</a:t>
            </a:r>
          </a:p>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10.0.0.8</a:t>
            </a:r>
          </a:p>
        </p:txBody>
      </p:sp>
      <p:sp>
        <p:nvSpPr>
          <p:cNvPr id="52" name="Rectangle 51">
            <a:extLst/>
          </p:cNvPr>
          <p:cNvSpPr/>
          <p:nvPr/>
        </p:nvSpPr>
        <p:spPr bwMode="auto">
          <a:xfrm>
            <a:off x="9154159" y="5174557"/>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10.0.0.10</a:t>
            </a:r>
          </a:p>
        </p:txBody>
      </p:sp>
      <p:sp>
        <p:nvSpPr>
          <p:cNvPr id="55" name="Rectangle 54"/>
          <p:cNvSpPr/>
          <p:nvPr/>
        </p:nvSpPr>
        <p:spPr bwMode="auto">
          <a:xfrm>
            <a:off x="6970667" y="2304442"/>
            <a:ext cx="999674" cy="59286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ARR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Container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Reverse Proxy: 443</a:t>
            </a:r>
          </a:p>
        </p:txBody>
      </p:sp>
      <p:sp>
        <p:nvSpPr>
          <p:cNvPr id="56" name="Rectangle 55"/>
          <p:cNvSpPr/>
          <p:nvPr/>
        </p:nvSpPr>
        <p:spPr bwMode="auto">
          <a:xfrm>
            <a:off x="6958694" y="3733057"/>
            <a:ext cx="1011646" cy="60341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ARR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Container Reverse Proxy: 443</a:t>
            </a:r>
          </a:p>
        </p:txBody>
      </p:sp>
      <p:cxnSp>
        <p:nvCxnSpPr>
          <p:cNvPr id="63" name="Straight Arrow Connector 62"/>
          <p:cNvCxnSpPr>
            <a:cxnSpLocks/>
            <a:stCxn id="55" idx="2"/>
          </p:cNvCxnSpPr>
          <p:nvPr/>
        </p:nvCxnSpPr>
        <p:spPr>
          <a:xfrm>
            <a:off x="7470504" y="2897307"/>
            <a:ext cx="1683655" cy="2242611"/>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56" idx="3"/>
          </p:cNvCxnSpPr>
          <p:nvPr/>
        </p:nvCxnSpPr>
        <p:spPr>
          <a:xfrm>
            <a:off x="7970341" y="4034767"/>
            <a:ext cx="1088390" cy="1139791"/>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6219420" y="1160261"/>
            <a:ext cx="3302217" cy="627779"/>
            <a:chOff x="5688232" y="1634949"/>
            <a:chExt cx="3303155" cy="627956"/>
          </a:xfrm>
        </p:grpSpPr>
        <p:pic>
          <p:nvPicPr>
            <p:cNvPr id="66" name="Picture 65"/>
            <p:cNvPicPr>
              <a:picLocks noChangeAspect="1"/>
            </p:cNvPicPr>
            <p:nvPr/>
          </p:nvPicPr>
          <p:blipFill>
            <a:blip r:embed="rId6"/>
            <a:stretch>
              <a:fillRect/>
            </a:stretch>
          </p:blipFill>
          <p:spPr>
            <a:xfrm>
              <a:off x="5688232" y="1729841"/>
              <a:ext cx="355516" cy="355516"/>
            </a:xfrm>
            <a:prstGeom prst="rect">
              <a:avLst/>
            </a:prstGeom>
          </p:spPr>
        </p:pic>
        <p:sp>
          <p:nvSpPr>
            <p:cNvPr id="68" name="TextBox 67">
              <a:extLst/>
            </p:cNvPr>
            <p:cNvSpPr txBox="1"/>
            <p:nvPr/>
          </p:nvSpPr>
          <p:spPr>
            <a:xfrm>
              <a:off x="5941073" y="1634949"/>
              <a:ext cx="3050314" cy="627956"/>
            </a:xfrm>
            <a:prstGeom prst="rect">
              <a:avLst/>
            </a:prstGeom>
            <a:noFill/>
            <a:effectLst/>
          </p:spPr>
          <p:txBody>
            <a:bodyPr wrap="none" lIns="182828" tIns="146262" rIns="182828" bIns="146262" rtlCol="0">
              <a:spAutoFit/>
            </a:bodyPr>
            <a:lstStyle/>
            <a:p>
              <a:pPr defTabSz="932384">
                <a:lnSpc>
                  <a:spcPct val="90000"/>
                </a:lnSpc>
                <a:spcAft>
                  <a:spcPts val="600"/>
                </a:spcAft>
                <a:defRPr/>
              </a:pPr>
              <a:r>
                <a:rPr lang="en-US" sz="2400">
                  <a:solidFill>
                    <a:srgbClr val="FF8C00"/>
                  </a:solidFill>
                </a:rPr>
                <a:t>Service Fabric cluster</a:t>
              </a:r>
            </a:p>
          </p:txBody>
        </p:sp>
      </p:grpSp>
      <p:sp>
        <p:nvSpPr>
          <p:cNvPr id="50" name="Rectangle 4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E22899C8-F9C9-4190-B92A-D12760BA67ED}"/>
              </a:ext>
            </a:extLst>
          </p:cNvPr>
          <p:cNvSpPr/>
          <p:nvPr/>
        </p:nvSpPr>
        <p:spPr bwMode="auto">
          <a:xfrm>
            <a:off x="8122968" y="2319306"/>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10.0.0.5</a:t>
            </a:r>
          </a:p>
        </p:txBody>
      </p:sp>
      <p:grpSp>
        <p:nvGrpSpPr>
          <p:cNvPr id="76" name="Group 75">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8130E72-F501-49FF-B99E-C9C64D11D929}"/>
              </a:ext>
            </a:extLst>
          </p:cNvPr>
          <p:cNvGrpSpPr/>
          <p:nvPr/>
        </p:nvGrpSpPr>
        <p:grpSpPr>
          <a:xfrm>
            <a:off x="5349256" y="5052410"/>
            <a:ext cx="1053591" cy="1169398"/>
            <a:chOff x="6697044" y="5068994"/>
            <a:chExt cx="1074870" cy="1193017"/>
          </a:xfrm>
        </p:grpSpPr>
        <p:sp>
          <p:nvSpPr>
            <p:cNvPr id="77" name="TextBox 7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7614DC8A-5020-4F49-82AE-0E6C8F91CEDA}"/>
                </a:ext>
              </a:extLst>
            </p:cNvPr>
            <p:cNvSpPr txBox="1"/>
            <p:nvPr/>
          </p:nvSpPr>
          <p:spPr>
            <a:xfrm>
              <a:off x="6697044" y="5434539"/>
              <a:ext cx="1074870" cy="827472"/>
            </a:xfrm>
            <a:prstGeom prst="rect">
              <a:avLst/>
            </a:prstGeom>
            <a:noFill/>
          </p:spPr>
          <p:txBody>
            <a:bodyPr wrap="none" lIns="179260" tIns="143408" rIns="179260" bIns="143408" rtlCol="0">
              <a:spAutoFit/>
            </a:bodyPr>
            <a:lstStyle/>
            <a:p>
              <a:pPr algn="ctr" defTabSz="914191">
                <a:lnSpc>
                  <a:spcPct val="90000"/>
                </a:lnSpc>
                <a:spcAft>
                  <a:spcPts val="587"/>
                </a:spcAft>
                <a:defRPr/>
              </a:pPr>
              <a:r>
                <a:rPr lang="en-US" sz="1568" dirty="0">
                  <a:solidFill>
                    <a:srgbClr val="FFB900">
                      <a:lumMod val="75000"/>
                    </a:srgbClr>
                  </a:solidFill>
                </a:rPr>
                <a:t>SF DNS</a:t>
              </a:r>
            </a:p>
            <a:p>
              <a:pPr algn="ctr" defTabSz="914191">
                <a:lnSpc>
                  <a:spcPct val="90000"/>
                </a:lnSpc>
                <a:spcAft>
                  <a:spcPts val="587"/>
                </a:spcAft>
                <a:defRPr/>
              </a:pPr>
              <a:r>
                <a:rPr lang="en-US" sz="1568" dirty="0">
                  <a:solidFill>
                    <a:srgbClr val="FFB900">
                      <a:lumMod val="75000"/>
                    </a:srgbClr>
                  </a:solidFill>
                </a:rPr>
                <a:t>Service</a:t>
              </a:r>
            </a:p>
          </p:txBody>
        </p:sp>
        <p:sp>
          <p:nvSpPr>
            <p:cNvPr id="78" name="Cloud 7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EB8F56D8-9CC8-4971-9BBC-CA52C38E37A5}"/>
                </a:ext>
              </a:extLst>
            </p:cNvPr>
            <p:cNvSpPr/>
            <p:nvPr/>
          </p:nvSpPr>
          <p:spPr bwMode="auto">
            <a:xfrm>
              <a:off x="6891579" y="5068994"/>
              <a:ext cx="685800" cy="457200"/>
            </a:xfrm>
            <a:prstGeom prst="cloud">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2" name="Straight Arrow Connector 8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864F7E2-A64E-4F06-AC32-743F08009798}"/>
              </a:ext>
            </a:extLst>
          </p:cNvPr>
          <p:cNvCxnSpPr>
            <a:cxnSpLocks/>
          </p:cNvCxnSpPr>
          <p:nvPr/>
        </p:nvCxnSpPr>
        <p:spPr>
          <a:xfrm flipH="1">
            <a:off x="6158763" y="4380121"/>
            <a:ext cx="811904" cy="759796"/>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837F086B-1401-42A5-BF5D-5826B3A41649}"/>
              </a:ext>
            </a:extLst>
          </p:cNvPr>
          <p:cNvCxnSpPr>
            <a:cxnSpLocks/>
            <a:endCxn id="78" idx="3"/>
          </p:cNvCxnSpPr>
          <p:nvPr/>
        </p:nvCxnSpPr>
        <p:spPr>
          <a:xfrm flipH="1">
            <a:off x="5876053" y="2907469"/>
            <a:ext cx="1094615" cy="2170565"/>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23F776AF-326C-478A-8596-AA3A1E172AE6}"/>
              </a:ext>
            </a:extLst>
          </p:cNvPr>
          <p:cNvSpPr txBox="1"/>
          <p:nvPr/>
        </p:nvSpPr>
        <p:spPr>
          <a:xfrm>
            <a:off x="389289" y="1075073"/>
            <a:ext cx="2400922" cy="1425434"/>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000" dirty="0">
                <a:gradFill>
                  <a:gsLst>
                    <a:gs pos="2917">
                      <a:srgbClr val="505050"/>
                    </a:gs>
                    <a:gs pos="30000">
                      <a:srgbClr val="505050"/>
                    </a:gs>
                  </a:gsLst>
                  <a:lin ang="5400000" scaled="0"/>
                </a:gradFill>
              </a:rPr>
              <a:t>Client invokes application running in </a:t>
            </a:r>
            <a:r>
              <a:rPr lang="en-US" sz="2000" b="1" dirty="0">
                <a:gradFill>
                  <a:gsLst>
                    <a:gs pos="2917">
                      <a:srgbClr val="505050"/>
                    </a:gs>
                    <a:gs pos="30000">
                      <a:srgbClr val="505050"/>
                    </a:gs>
                  </a:gsLst>
                  <a:lin ang="5400000" scaled="0"/>
                </a:gradFill>
              </a:rPr>
              <a:t>Container A</a:t>
            </a:r>
            <a:r>
              <a:rPr lang="en-US" sz="2000" dirty="0">
                <a:gradFill>
                  <a:gsLst>
                    <a:gs pos="2917">
                      <a:srgbClr val="505050"/>
                    </a:gs>
                    <a:gs pos="30000">
                      <a:srgbClr val="505050"/>
                    </a:gs>
                  </a:gsLst>
                  <a:lin ang="5400000" scaled="0"/>
                </a:gradFill>
              </a:rPr>
              <a:t> over HTTPS</a:t>
            </a:r>
          </a:p>
        </p:txBody>
      </p:sp>
      <p:sp>
        <p:nvSpPr>
          <p:cNvPr id="93" name="TextBox 9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05D42715-E8A8-45FA-B8CA-6E8E9E1A44CB}"/>
              </a:ext>
            </a:extLst>
          </p:cNvPr>
          <p:cNvSpPr txBox="1"/>
          <p:nvPr/>
        </p:nvSpPr>
        <p:spPr>
          <a:xfrm>
            <a:off x="52524" y="4664116"/>
            <a:ext cx="2857695" cy="1495068"/>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399" dirty="0">
                <a:gradFill>
                  <a:gsLst>
                    <a:gs pos="2917">
                      <a:srgbClr val="505050"/>
                    </a:gs>
                    <a:gs pos="30000">
                      <a:srgbClr val="505050"/>
                    </a:gs>
                  </a:gsLst>
                  <a:lin ang="5400000" scaled="0"/>
                </a:gradFill>
              </a:rPr>
              <a:t>ARR Reverse Proxy – NAT bridge</a:t>
            </a:r>
          </a:p>
          <a:p>
            <a:pPr defTabSz="932384">
              <a:lnSpc>
                <a:spcPct val="90000"/>
              </a:lnSpc>
              <a:spcAft>
                <a:spcPts val="600"/>
              </a:spcAft>
              <a:defRPr/>
            </a:pPr>
            <a:endParaRPr lang="en-US" sz="1399" dirty="0">
              <a:gradFill>
                <a:gsLst>
                  <a:gs pos="2917">
                    <a:srgbClr val="505050"/>
                  </a:gs>
                  <a:gs pos="30000">
                    <a:srgbClr val="505050"/>
                  </a:gs>
                </a:gsLst>
                <a:lin ang="5400000" scaled="0"/>
              </a:gradFill>
            </a:endParaRPr>
          </a:p>
          <a:p>
            <a:pPr defTabSz="932384">
              <a:lnSpc>
                <a:spcPct val="90000"/>
              </a:lnSpc>
              <a:spcAft>
                <a:spcPts val="600"/>
              </a:spcAft>
              <a:defRPr/>
            </a:pPr>
            <a:r>
              <a:rPr lang="en-US" sz="1399" dirty="0">
                <a:gradFill>
                  <a:gsLst>
                    <a:gs pos="2917">
                      <a:srgbClr val="505050"/>
                    </a:gs>
                    <a:gs pos="30000">
                      <a:srgbClr val="505050"/>
                    </a:gs>
                  </a:gsLst>
                  <a:lin ang="5400000" scaled="0"/>
                </a:gradFill>
              </a:rPr>
              <a:t>Containers A/B/C – open networking</a:t>
            </a:r>
          </a:p>
          <a:p>
            <a:pPr defTabSz="932384">
              <a:lnSpc>
                <a:spcPct val="90000"/>
              </a:lnSpc>
              <a:spcAft>
                <a:spcPts val="600"/>
              </a:spcAft>
              <a:defRPr/>
            </a:pPr>
            <a:endParaRPr lang="en-US" sz="1399" dirty="0">
              <a:gradFill>
                <a:gsLst>
                  <a:gs pos="2917">
                    <a:srgbClr val="505050"/>
                  </a:gs>
                  <a:gs pos="30000">
                    <a:srgbClr val="505050"/>
                  </a:gs>
                </a:gsLst>
                <a:lin ang="5400000" scaled="0"/>
              </a:gradFill>
            </a:endParaRPr>
          </a:p>
        </p:txBody>
      </p:sp>
      <p:cxnSp>
        <p:nvCxnSpPr>
          <p:cNvPr id="41" name="Straight Arrow Connector 4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0343F40-5D3A-4FF9-B214-0E12B62C3D51}"/>
              </a:ext>
            </a:extLst>
          </p:cNvPr>
          <p:cNvCxnSpPr>
            <a:cxnSpLocks/>
          </p:cNvCxnSpPr>
          <p:nvPr/>
        </p:nvCxnSpPr>
        <p:spPr>
          <a:xfrm>
            <a:off x="7963096" y="2660313"/>
            <a:ext cx="312250" cy="0"/>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F71F4046-BC37-4E70-AD9F-A5B4B953F4D6}"/>
              </a:ext>
            </a:extLst>
          </p:cNvPr>
          <p:cNvCxnSpPr>
            <a:cxnSpLocks/>
          </p:cNvCxnSpPr>
          <p:nvPr/>
        </p:nvCxnSpPr>
        <p:spPr>
          <a:xfrm flipV="1">
            <a:off x="7961702" y="2925114"/>
            <a:ext cx="508475" cy="987927"/>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6D31FE94-F332-42BA-96CA-27E9CC52452D}"/>
              </a:ext>
            </a:extLst>
          </p:cNvPr>
          <p:cNvSpPr txBox="1"/>
          <p:nvPr/>
        </p:nvSpPr>
        <p:spPr>
          <a:xfrm>
            <a:off x="8961375" y="1760291"/>
            <a:ext cx="138434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10.0.0.4</a:t>
            </a:r>
          </a:p>
        </p:txBody>
      </p:sp>
      <p:sp>
        <p:nvSpPr>
          <p:cNvPr id="44" name="TextBox 4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13B6E46C-68DF-411D-AAA5-1393DF3B5D53}"/>
              </a:ext>
            </a:extLst>
          </p:cNvPr>
          <p:cNvSpPr txBox="1"/>
          <p:nvPr/>
        </p:nvSpPr>
        <p:spPr>
          <a:xfrm>
            <a:off x="8961375" y="3265404"/>
            <a:ext cx="1417101"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10.0.0.7</a:t>
            </a:r>
          </a:p>
        </p:txBody>
      </p:sp>
      <p:sp>
        <p:nvSpPr>
          <p:cNvPr id="45" name="TextBox 44">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11032FD7-DA20-4228-AB6A-7D0849A36ABC}"/>
              </a:ext>
            </a:extLst>
          </p:cNvPr>
          <p:cNvSpPr txBox="1"/>
          <p:nvPr/>
        </p:nvSpPr>
        <p:spPr>
          <a:xfrm>
            <a:off x="8961376" y="4728326"/>
            <a:ext cx="142013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10.0.0.9</a:t>
            </a:r>
          </a:p>
        </p:txBody>
      </p:sp>
      <p:sp>
        <p:nvSpPr>
          <p:cNvPr id="40" name="TextBox 39">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63D06E1A-3F08-4350-8FFA-3BB4432C6D0F}"/>
              </a:ext>
            </a:extLst>
          </p:cNvPr>
          <p:cNvSpPr txBox="1"/>
          <p:nvPr/>
        </p:nvSpPr>
        <p:spPr>
          <a:xfrm>
            <a:off x="5711129" y="2897305"/>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1</a:t>
            </a:r>
          </a:p>
        </p:txBody>
      </p:sp>
      <p:sp>
        <p:nvSpPr>
          <p:cNvPr id="47" name="TextBox 4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DCC6F59F-E318-417C-A696-7A2DA9E662D3}"/>
              </a:ext>
            </a:extLst>
          </p:cNvPr>
          <p:cNvSpPr txBox="1"/>
          <p:nvPr/>
        </p:nvSpPr>
        <p:spPr>
          <a:xfrm>
            <a:off x="5848831" y="4269712"/>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2</a:t>
            </a:r>
          </a:p>
        </p:txBody>
      </p:sp>
      <p:sp>
        <p:nvSpPr>
          <p:cNvPr id="48" name="TextBox 47">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026A46D-E514-4AD7-85BF-E7F87031343A}"/>
              </a:ext>
            </a:extLst>
          </p:cNvPr>
          <p:cNvSpPr txBox="1"/>
          <p:nvPr/>
        </p:nvSpPr>
        <p:spPr>
          <a:xfrm>
            <a:off x="6273554" y="4471870"/>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2</a:t>
            </a:r>
          </a:p>
        </p:txBody>
      </p:sp>
      <p:sp>
        <p:nvSpPr>
          <p:cNvPr id="51" name="TextBox 50">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A585504E-3A1C-498F-88DB-68A59FF3DEFF}"/>
              </a:ext>
            </a:extLst>
          </p:cNvPr>
          <p:cNvSpPr txBox="1"/>
          <p:nvPr/>
        </p:nvSpPr>
        <p:spPr>
          <a:xfrm>
            <a:off x="8020948" y="4265216"/>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3" name="TextBox 52">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F49AAEAA-8748-45AC-A617-261028891D51}"/>
              </a:ext>
            </a:extLst>
          </p:cNvPr>
          <p:cNvSpPr txBox="1"/>
          <p:nvPr/>
        </p:nvSpPr>
        <p:spPr>
          <a:xfrm>
            <a:off x="8310214" y="3951776"/>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4" name="TextBox 53">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4134926E-500C-4845-8E4A-9CB19C317249}"/>
              </a:ext>
            </a:extLst>
          </p:cNvPr>
          <p:cNvSpPr txBox="1"/>
          <p:nvPr/>
        </p:nvSpPr>
        <p:spPr>
          <a:xfrm>
            <a:off x="7992257" y="3060138"/>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7" name="TextBox 56">
            <a:extLst>
              <a:ext uri="{FF2B5EF4-FFF2-40B4-BE49-F238E27FC236}">
                <a16:creationId xmlns:a16="http://schemas.microsoft.com/office/drawing/2014/main" xmlns:mc="http://schemas.openxmlformats.org/markup-compatibility/2006" xmlns:p14="http://schemas.microsoft.com/office/powerpoint/2010/main" xmlns:asvg="http://schemas.microsoft.com/office/drawing/2016/SVG/main" xmlns="" id="{6CD55A66-1B8A-4CF0-9188-FCD668B7E74A}"/>
              </a:ext>
            </a:extLst>
          </p:cNvPr>
          <p:cNvSpPr txBox="1"/>
          <p:nvPr/>
        </p:nvSpPr>
        <p:spPr>
          <a:xfrm>
            <a:off x="7820095" y="2355523"/>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Tree>
    <p:extLst>
      <p:ext uri="{BB962C8B-B14F-4D97-AF65-F5344CB8AC3E}">
        <p14:creationId xmlns:p14="http://schemas.microsoft.com/office/powerpoint/2010/main" val="19980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svg="http://schemas.microsoft.com/office/drawing/2016/SVG/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fade">
                                      <p:cBhvr>
                                        <p:cTn id="68" dur="500"/>
                                        <p:tgtEl>
                                          <p:spTgt spid="92"/>
                                        </p:tgtEl>
                                      </p:cBhvr>
                                    </p:animEffect>
                                  </p:childTnLst>
                                </p:cTn>
                              </p:par>
                              <p:par>
                                <p:cTn id="69" presetID="22" presetClass="entr" presetSubtype="8"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par>
                                <p:cTn id="72" presetID="22" presetClass="entr" presetSubtype="8"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left)">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500"/>
                                        <p:tgtEl>
                                          <p:spTgt spid="76"/>
                                        </p:tgtEl>
                                      </p:cBhvr>
                                    </p:animEffect>
                                  </p:childTnLst>
                                </p:cTn>
                              </p:par>
                              <p:par>
                                <p:cTn id="80" presetID="22" presetClass="entr" presetSubtype="8" fill="hold"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wipe(left)">
                                      <p:cBhvr>
                                        <p:cTn id="82" dur="500"/>
                                        <p:tgtEl>
                                          <p:spTgt spid="82"/>
                                        </p:tgtEl>
                                      </p:cBhvr>
                                    </p:animEffect>
                                  </p:childTnLst>
                                </p:cTn>
                              </p:par>
                              <p:par>
                                <p:cTn id="83" presetID="22" presetClass="entr" presetSubtype="8"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left)">
                                      <p:cBhvr>
                                        <p:cTn id="85" dur="500"/>
                                        <p:tgtEl>
                                          <p:spTgt spid="8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wipe(left)">
                                      <p:cBhvr>
                                        <p:cTn id="90" dur="500"/>
                                        <p:tgtEl>
                                          <p:spTgt spid="67"/>
                                        </p:tgtEl>
                                      </p:cBhvr>
                                    </p:animEffect>
                                  </p:childTnLst>
                                </p:cTn>
                              </p:par>
                              <p:par>
                                <p:cTn id="91" presetID="22" presetClass="entr" presetSubtype="8"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left)">
                                      <p:cBhvr>
                                        <p:cTn id="93" dur="500"/>
                                        <p:tgtEl>
                                          <p:spTgt spid="6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par>
                                <p:cTn id="97" presetID="22" presetClass="entr" presetSubtype="8"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left)">
                                      <p:cBhvr>
                                        <p:cTn id="99" dur="500"/>
                                        <p:tgtEl>
                                          <p:spTgt spid="41"/>
                                        </p:tgtEl>
                                      </p:cBhvr>
                                    </p:animEffect>
                                  </p:childTnLst>
                                </p:cTn>
                              </p:par>
                              <p:par>
                                <p:cTn id="100" presetID="22" presetClass="entr" presetSubtype="8"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500"/>
                                        <p:tgtEl>
                                          <p:spTgt spid="5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2" grpId="0" animBg="1"/>
      <p:bldP spid="24" grpId="0"/>
      <p:bldP spid="25" grpId="0" animBg="1"/>
      <p:bldP spid="27" grpId="0" animBg="1"/>
      <p:bldP spid="46" grpId="0" animBg="1"/>
      <p:bldP spid="49" grpId="0" animBg="1"/>
      <p:bldP spid="52" grpId="0" animBg="1"/>
      <p:bldP spid="55" grpId="0" animBg="1"/>
      <p:bldP spid="56" grpId="0" animBg="1"/>
      <p:bldP spid="50" grpId="0" animBg="1"/>
      <p:bldP spid="92" grpId="0"/>
      <p:bldP spid="93" grpId="0"/>
      <p:bldP spid="43" grpId="0"/>
      <p:bldP spid="44" grpId="0"/>
      <p:bldP spid="45" grpId="0"/>
      <p:bldP spid="40" grpId="0"/>
      <p:bldP spid="47" grpId="0"/>
      <p:bldP spid="48" grpId="0"/>
      <p:bldP spid="51" grpId="0"/>
      <p:bldP spid="53" grpId="0"/>
      <p:bldP spid="54" grpId="0"/>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p:txBody>
          <a:bodyPr/>
          <a:lstStyle/>
          <a:p>
            <a:r>
              <a:rPr lang="en-US" dirty="0"/>
              <a:t>Networking Best Practices</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464363"/>
            <a:ext cx="11236276" cy="3753957"/>
          </a:xfrm>
        </p:spPr>
        <p:txBody>
          <a:bodyPr/>
          <a:lstStyle/>
          <a:p>
            <a:r>
              <a:rPr lang="en-US" dirty="0"/>
              <a:t>If apps need to share the same port (80/443)</a:t>
            </a:r>
          </a:p>
          <a:p>
            <a:pPr lvl="1"/>
            <a:r>
              <a:rPr lang="en-US" dirty="0"/>
              <a:t>Use Open Networking</a:t>
            </a:r>
          </a:p>
          <a:p>
            <a:pPr lvl="1"/>
            <a:r>
              <a:rPr lang="en-US" dirty="0"/>
              <a:t>IP-per-container</a:t>
            </a:r>
          </a:p>
          <a:p>
            <a:r>
              <a:rPr lang="en-US" dirty="0"/>
              <a:t>Deploy a custom reverse proxy to a container</a:t>
            </a:r>
          </a:p>
          <a:p>
            <a:pPr lvl="1"/>
            <a:r>
              <a:rPr lang="en-US" dirty="0"/>
              <a:t>ARR (Application Request Routing) for URL Rewrite</a:t>
            </a:r>
          </a:p>
          <a:p>
            <a:pPr lvl="1"/>
            <a:r>
              <a:rPr lang="en-US" dirty="0"/>
              <a:t>Needed for Open Networking scenario</a:t>
            </a:r>
          </a:p>
          <a:p>
            <a:pPr lvl="1"/>
            <a:r>
              <a:rPr lang="en-US" dirty="0" err="1"/>
              <a:t>Dockerfile</a:t>
            </a:r>
            <a:r>
              <a:rPr lang="en-US" dirty="0"/>
              <a:t> available for this container</a:t>
            </a:r>
          </a:p>
          <a:p>
            <a:r>
              <a:rPr lang="en-US" dirty="0"/>
              <a:t>Leverage the Service Fabric DNS Service</a:t>
            </a:r>
          </a:p>
          <a:p>
            <a:pPr lvl="1"/>
            <a:r>
              <a:rPr lang="en-US" dirty="0"/>
              <a:t>Maps a well known service name to the dynamic IP running the container </a:t>
            </a:r>
          </a:p>
        </p:txBody>
      </p:sp>
      <p:sp>
        <p:nvSpPr>
          <p:cNvPr id="4" name="Rectangle: Rounded Corners 3">
            <a:extLst>
              <a:ext uri="{FF2B5EF4-FFF2-40B4-BE49-F238E27FC236}">
                <a16:creationId xmlns:a16="http://schemas.microsoft.com/office/drawing/2014/main" xmlns:p14="http://schemas.microsoft.com/office/powerpoint/2010/main" xmlns="" id="{A6631073-B7AD-4B4B-84E2-C4D7A6AF1B0E}"/>
              </a:ext>
            </a:extLst>
          </p:cNvPr>
          <p:cNvSpPr/>
          <p:nvPr/>
        </p:nvSpPr>
        <p:spPr bwMode="auto">
          <a:xfrm>
            <a:off x="1037372" y="5401992"/>
            <a:ext cx="10742678" cy="1271009"/>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b="1" dirty="0" err="1">
                <a:solidFill>
                  <a:srgbClr val="FF0000"/>
                </a:solidFill>
                <a:highlight>
                  <a:srgbClr val="FFFF00"/>
                </a:highlight>
                <a:latin typeface="Consolas" panose="020B0609020204030204" pitchFamily="49" charset="0"/>
              </a:rPr>
              <a:t>ServiceDnsName</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app01.container.abcxdomain.com</a:t>
            </a:r>
            <a:r>
              <a:rPr lang="en-US" sz="1199" b="1"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[app01svc_InstanceCount]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xmlns:p14="http://schemas.microsoft.com/office/powerpoint/2010/main" xmlns="" id="{7D9D3173-5BE3-40B4-8F53-B13398F8449E}"/>
              </a:ext>
            </a:extLst>
          </p:cNvPr>
          <p:cNvSpPr txBox="1"/>
          <p:nvPr/>
        </p:nvSpPr>
        <p:spPr>
          <a:xfrm>
            <a:off x="9189615" y="541514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84879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descr="2073251155_0451f31674.jpg"/>
          <p:cNvPicPr>
            <a:picLocks noChangeAspect="1"/>
          </p:cNvPicPr>
          <p:nvPr/>
        </p:nvPicPr>
        <p:blipFill>
          <a:blip r:embed="rId3"/>
          <a:stretch>
            <a:fillRect/>
          </a:stretch>
        </p:blipFill>
        <p:spPr>
          <a:xfrm>
            <a:off x="1241133" y="4872760"/>
            <a:ext cx="1264129" cy="1019479"/>
          </a:xfrm>
          <a:prstGeom prst="rect">
            <a:avLst/>
          </a:prstGeom>
          <a:noFill/>
        </p:spPr>
      </p:pic>
      <p:sp>
        <p:nvSpPr>
          <p:cNvPr id="83" name="Pentagon 82"/>
          <p:cNvSpPr/>
          <p:nvPr/>
        </p:nvSpPr>
        <p:spPr bwMode="auto">
          <a:xfrm rot="5400000">
            <a:off x="10159478" y="3341591"/>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549506"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6278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548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3700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3853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20957"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0551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20366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272252"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235095"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131894"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205086"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07458" y="2934050"/>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007457" y="1396832"/>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166022" y="5795521"/>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926570" y="480036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616204" y="5757989"/>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802658" y="477988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577354" y="5746193"/>
            <a:ext cx="2511197" cy="101569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grpSp>
        <p:nvGrpSpPr>
          <p:cNvPr id="141" name="Group 8"/>
          <p:cNvGrpSpPr>
            <a:grpSpLocks noChangeAspect="1"/>
          </p:cNvGrpSpPr>
          <p:nvPr/>
        </p:nvGrpSpPr>
        <p:grpSpPr bwMode="auto">
          <a:xfrm>
            <a:off x="6835742" y="439377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898180" y="2945284"/>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4002895" y="3109959"/>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904387" y="2953357"/>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546305" y="2969027"/>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639773" y="2966441"/>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625499" y="2963556"/>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4" name="TextBox 163"/>
          <p:cNvSpPr txBox="1"/>
          <p:nvPr/>
        </p:nvSpPr>
        <p:spPr>
          <a:xfrm>
            <a:off x="911767" y="5833924"/>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sp>
        <p:nvSpPr>
          <p:cNvPr id="228" name="TextBox 227"/>
          <p:cNvSpPr txBox="1"/>
          <p:nvPr/>
        </p:nvSpPr>
        <p:spPr>
          <a:xfrm>
            <a:off x="7172617" y="2980982"/>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72" name="Title 2"/>
          <p:cNvSpPr txBox="1">
            <a:spLocks/>
          </p:cNvSpPr>
          <p:nvPr/>
        </p:nvSpPr>
        <p:spPr>
          <a:xfrm>
            <a:off x="4083950" y="2031673"/>
            <a:ext cx="4329881" cy="502836"/>
          </a:xfrm>
          <a:prstGeom prst="rect">
            <a:avLst/>
          </a:prstGeom>
          <a:gradFill flip="none" rotWithShape="1">
            <a:gsLst>
              <a:gs pos="0">
                <a:schemeClr val="accent2">
                  <a:lumMod val="40000"/>
                  <a:lumOff val="60000"/>
                  <a:tint val="66000"/>
                  <a:satMod val="160000"/>
                </a:schemeClr>
              </a:gs>
              <a:gs pos="24000">
                <a:schemeClr val="accent2">
                  <a:lumMod val="40000"/>
                  <a:lumOff val="60000"/>
                  <a:tint val="44500"/>
                  <a:satMod val="160000"/>
                  <a:alpha val="99000"/>
                </a:schemeClr>
              </a:gs>
              <a:gs pos="100000">
                <a:schemeClr val="accent2">
                  <a:lumMod val="40000"/>
                  <a:lumOff val="60000"/>
                  <a:tint val="23500"/>
                  <a:satMod val="160000"/>
                </a:schemeClr>
              </a:gs>
            </a:gsLst>
            <a:lin ang="13500000" scaled="1"/>
            <a:tileRect/>
          </a:gradFill>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2800" dirty="0">
                <a:solidFill>
                  <a:srgbClr val="505050"/>
                </a:solidFill>
                <a:latin typeface="Segoe UI Light"/>
              </a:rPr>
              <a:t>c</a:t>
            </a:r>
            <a:r>
              <a:rPr kumimoji="0" lang="en-US" sz="2800" b="0" i="0" u="none" strike="noStrike" kern="1200" cap="none" spc="-102" normalizeH="0" baseline="0" noProof="0" dirty="0" err="1">
                <a:ln w="3175">
                  <a:noFill/>
                </a:ln>
                <a:solidFill>
                  <a:srgbClr val="505050"/>
                </a:solidFill>
                <a:effectLst/>
                <a:uLnTx/>
                <a:uFillTx/>
                <a:latin typeface="Segoe UI Light"/>
                <a:ea typeface="+mn-ea"/>
                <a:cs typeface="Segoe UI" pitchFamily="34" charset="0"/>
              </a:rPr>
              <a:t>ontainers</a:t>
            </a: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and microservices</a:t>
            </a:r>
            <a:endParaRPr kumimoji="0" lang="en-US" sz="14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sp>
        <p:nvSpPr>
          <p:cNvPr id="165"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pic>
        <p:nvPicPr>
          <p:cNvPr id="166" name="Picture 165"/>
          <p:cNvPicPr>
            <a:picLocks noChangeAspect="1"/>
          </p:cNvPicPr>
          <p:nvPr/>
        </p:nvPicPr>
        <p:blipFill>
          <a:blip r:embed="rId4"/>
          <a:stretch>
            <a:fillRect/>
          </a:stretch>
        </p:blipFill>
        <p:spPr>
          <a:xfrm>
            <a:off x="9799427" y="381207"/>
            <a:ext cx="643542" cy="709972"/>
          </a:xfrm>
          <a:prstGeom prst="rect">
            <a:avLst/>
          </a:prstGeom>
        </p:spPr>
      </p:pic>
      <p:pic>
        <p:nvPicPr>
          <p:cNvPr id="167" name="Picture 166"/>
          <p:cNvPicPr>
            <a:picLocks noChangeAspect="1"/>
          </p:cNvPicPr>
          <p:nvPr/>
        </p:nvPicPr>
        <p:blipFill>
          <a:blip r:embed="rId5"/>
          <a:stretch>
            <a:fillRect/>
          </a:stretch>
        </p:blipFill>
        <p:spPr>
          <a:xfrm>
            <a:off x="11022186" y="283532"/>
            <a:ext cx="758651" cy="905323"/>
          </a:xfrm>
          <a:prstGeom prst="rect">
            <a:avLst/>
          </a:prstGeom>
        </p:spPr>
      </p:pic>
      <p:pic>
        <p:nvPicPr>
          <p:cNvPr id="168" name="Picture 167"/>
          <p:cNvPicPr>
            <a:picLocks noChangeAspect="1"/>
          </p:cNvPicPr>
          <p:nvPr/>
        </p:nvPicPr>
        <p:blipFill>
          <a:blip r:embed="rId6"/>
          <a:stretch>
            <a:fillRect/>
          </a:stretch>
        </p:blipFill>
        <p:spPr>
          <a:xfrm>
            <a:off x="5496499" y="415998"/>
            <a:ext cx="577051" cy="577050"/>
          </a:xfrm>
          <a:prstGeom prst="rect">
            <a:avLst/>
          </a:prstGeom>
        </p:spPr>
      </p:pic>
    </p:spTree>
    <p:extLst>
      <p:ext uri="{BB962C8B-B14F-4D97-AF65-F5344CB8AC3E}">
        <p14:creationId xmlns:p14="http://schemas.microsoft.com/office/powerpoint/2010/main" val="3132977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2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8"/>
            <a:ext cx="11236276" cy="3137664"/>
          </a:xfrm>
        </p:spPr>
        <p:txBody>
          <a:bodyPr/>
          <a:lstStyle/>
          <a:p>
            <a:r>
              <a:rPr lang="en-US" dirty="0"/>
              <a:t>Use Resource Constraints to optimize container placement</a:t>
            </a:r>
          </a:p>
          <a:p>
            <a:pPr marL="0" indent="0">
              <a:buNone/>
            </a:pPr>
            <a:endParaRPr lang="en-US" dirty="0"/>
          </a:p>
          <a:p>
            <a:pPr marL="0" indent="0">
              <a:buNone/>
            </a:pPr>
            <a:endParaRPr lang="en-US" dirty="0"/>
          </a:p>
          <a:p>
            <a:endParaRPr lang="en-US" dirty="0"/>
          </a:p>
          <a:p>
            <a:endParaRPr lang="en-US" dirty="0"/>
          </a:p>
          <a:p>
            <a:r>
              <a:rPr lang="en-US" dirty="0"/>
              <a:t>Container Auto-scale </a:t>
            </a:r>
          </a:p>
        </p:txBody>
      </p:sp>
      <p:sp>
        <p:nvSpPr>
          <p:cNvPr id="7" name="Rectangle: Rounded Corners 6">
            <a:extLst>
              <a:ext uri="{FF2B5EF4-FFF2-40B4-BE49-F238E27FC236}">
                <a16:creationId xmlns:a16="http://schemas.microsoft.com/office/drawing/2014/main" xmlns:p14="http://schemas.microsoft.com/office/powerpoint/2010/main" xmlns="" id="{337B969B-918E-468A-B9F8-E5A4A956358C}"/>
              </a:ext>
            </a:extLst>
          </p:cNvPr>
          <p:cNvSpPr/>
          <p:nvPr/>
        </p:nvSpPr>
        <p:spPr bwMode="auto">
          <a:xfrm>
            <a:off x="1037373" y="1668722"/>
            <a:ext cx="10590297" cy="167616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fr-FR" sz="1199" dirty="0">
                <a:solidFill>
                  <a:srgbClr val="0000FF"/>
                </a:solidFill>
                <a:latin typeface="Consolas" panose="020B0609020204030204" pitchFamily="49" charset="0"/>
              </a:rPr>
              <a:t>      &lt;</a:t>
            </a:r>
            <a:r>
              <a:rPr lang="fr-FR" sz="1199" dirty="0" err="1">
                <a:solidFill>
                  <a:srgbClr val="A31515"/>
                </a:solidFill>
                <a:latin typeface="Consolas" panose="020B0609020204030204" pitchFamily="49" charset="0"/>
              </a:rPr>
              <a:t>ContainerHostPolicies</a:t>
            </a:r>
            <a:r>
              <a:rPr lang="fr-FR" sz="1199" dirty="0">
                <a:solidFill>
                  <a:srgbClr val="0000FF"/>
                </a:solidFill>
                <a:latin typeface="Consolas" panose="020B0609020204030204" pitchFamily="49" charset="0"/>
              </a:rPr>
              <a:t> </a:t>
            </a:r>
            <a:r>
              <a:rPr lang="fr-FR" sz="1199" dirty="0" err="1">
                <a:solidFill>
                  <a:srgbClr val="FF0000"/>
                </a:solidFill>
                <a:latin typeface="Consolas" panose="020B0609020204030204" pitchFamily="49" charset="0"/>
              </a:rPr>
              <a:t>CodePackageRef</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Code</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 </a:t>
            </a:r>
            <a:r>
              <a:rPr lang="fr-FR" sz="1199" dirty="0">
                <a:solidFill>
                  <a:srgbClr val="FF0000"/>
                </a:solidFill>
                <a:latin typeface="Consolas" panose="020B0609020204030204" pitchFamily="49" charset="0"/>
              </a:rPr>
              <a:t>Isolation</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default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&gt;</a:t>
            </a:r>
            <a:endParaRPr lang="fr-FR"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RepositoryCredentials</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AccountName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acnsfc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Password</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PasswordEncrypted</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false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NetworkConfig</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NetworkType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Open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highlight>
                  <a:srgbClr val="FFFF00"/>
                </a:highlight>
                <a:latin typeface="Consolas" panose="020B0609020204030204" pitchFamily="49" charset="0"/>
              </a:rPr>
              <a:t>ServicePackageResourceGovernancePolicy</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CpuCores</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MemoryInMB</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1024</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xmlns:p14="http://schemas.microsoft.com/office/powerpoint/2010/main" xmlns="" id="{BD53BB49-9B06-4E4C-9F31-4E44AF38429D}"/>
              </a:ext>
            </a:extLst>
          </p:cNvPr>
          <p:cNvSpPr/>
          <p:nvPr/>
        </p:nvSpPr>
        <p:spPr bwMode="auto">
          <a:xfrm>
            <a:off x="884994" y="4259154"/>
            <a:ext cx="10742678" cy="243805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ServiceDnsName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app01.container.abcxdomain.com</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[app01svc_InstanceCount]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ServiceScalingPolicies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ScalingPolicy</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highlight>
                  <a:srgbClr val="FFFF00"/>
                </a:highlight>
                <a:latin typeface="Consolas" panose="020B0609020204030204" pitchFamily="49" charset="0"/>
              </a:rPr>
              <a:t>AveragePartitionLoadScalingTrigger</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MetricName</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err="1">
                <a:solidFill>
                  <a:srgbClr val="0000FF"/>
                </a:solidFill>
                <a:latin typeface="Consolas" panose="020B0609020204030204" pitchFamily="49" charset="0"/>
              </a:rPr>
              <a:t>servicefabric</a:t>
            </a:r>
            <a:r>
              <a:rPr lang="en-US" sz="1199" b="1" dirty="0">
                <a:solidFill>
                  <a:srgbClr val="0000FF"/>
                </a:solidFill>
                <a:latin typeface="Consolas" panose="020B0609020204030204" pitchFamily="49" charset="0"/>
              </a:rPr>
              <a:t>:/_</a:t>
            </a:r>
            <a:r>
              <a:rPr lang="en-US" sz="1199" b="1" dirty="0" err="1">
                <a:solidFill>
                  <a:srgbClr val="0000FF"/>
                </a:solidFill>
                <a:latin typeface="Consolas" panose="020B0609020204030204" pitchFamily="49" charset="0"/>
              </a:rPr>
              <a:t>CpuCores</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LowerLoadThreshold</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0.2</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UpperLoadThreshold</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0.3</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ScaleIntervalInSeconds</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600</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highlight>
                  <a:srgbClr val="FFFF00"/>
                </a:highlight>
                <a:latin typeface="Consolas" panose="020B0609020204030204" pitchFamily="49" charset="0"/>
              </a:rPr>
              <a:t>InstanceCountScalingMechanism</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MinInstanceCount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MaxInstanceCount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2</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ScaleIncrement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ScalingPolicy</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ServiceScalingPolicies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xmlns:p14="http://schemas.microsoft.com/office/powerpoint/2010/main" xmlns="" id="{0CDB23F3-FC50-4BDF-8EE9-C8F8E6EA261E}"/>
              </a:ext>
            </a:extLst>
          </p:cNvPr>
          <p:cNvSpPr>
            <a:spLocks noGrp="1"/>
          </p:cNvSpPr>
          <p:nvPr>
            <p:ph type="title"/>
          </p:nvPr>
        </p:nvSpPr>
        <p:spPr>
          <a:xfrm>
            <a:off x="580237" y="221127"/>
            <a:ext cx="11237870" cy="564947"/>
          </a:xfrm>
        </p:spPr>
        <p:txBody>
          <a:bodyPr/>
          <a:lstStyle/>
          <a:p>
            <a:r>
              <a:rPr lang="en-US" dirty="0"/>
              <a:t>Scaling Best Practices</a:t>
            </a:r>
          </a:p>
        </p:txBody>
      </p:sp>
      <p:sp>
        <p:nvSpPr>
          <p:cNvPr id="10" name="TextBox 9">
            <a:extLst>
              <a:ext uri="{FF2B5EF4-FFF2-40B4-BE49-F238E27FC236}">
                <a16:creationId xmlns:a16="http://schemas.microsoft.com/office/drawing/2014/main" xmlns:p14="http://schemas.microsoft.com/office/powerpoint/2010/main" xmlns="" id="{83596478-3582-469D-95DA-CE7372B668A5}"/>
              </a:ext>
            </a:extLst>
          </p:cNvPr>
          <p:cNvSpPr txBox="1"/>
          <p:nvPr/>
        </p:nvSpPr>
        <p:spPr>
          <a:xfrm>
            <a:off x="9037238" y="167243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
        <p:nvSpPr>
          <p:cNvPr id="11" name="TextBox 10">
            <a:extLst>
              <a:ext uri="{FF2B5EF4-FFF2-40B4-BE49-F238E27FC236}">
                <a16:creationId xmlns:a16="http://schemas.microsoft.com/office/drawing/2014/main" xmlns:p14="http://schemas.microsoft.com/office/powerpoint/2010/main" xmlns="" id="{183CBB3A-E986-42F3-91DD-2A2DA3D27523}"/>
              </a:ext>
            </a:extLst>
          </p:cNvPr>
          <p:cNvSpPr txBox="1"/>
          <p:nvPr/>
        </p:nvSpPr>
        <p:spPr>
          <a:xfrm>
            <a:off x="9189615" y="4272309"/>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42745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448" y="221593"/>
            <a:ext cx="11234682" cy="564867"/>
          </a:xfrm>
        </p:spPr>
        <p:txBody>
          <a:bodyPr/>
          <a:lstStyle/>
          <a:p>
            <a:r>
              <a:rPr lang="en-US" dirty="0"/>
              <a:t>DevOps </a:t>
            </a:r>
            <a:r>
              <a:rPr lang="en-US" dirty="0" smtClean="0"/>
              <a:t>Lifecycle Example</a:t>
            </a:r>
            <a:endParaRPr lang="en-US" dirty="0"/>
          </a:p>
        </p:txBody>
      </p:sp>
      <p:sp>
        <p:nvSpPr>
          <p:cNvPr id="58" name="TextBox 5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1B504AE-9788-4B2C-9E55-BB80297C25A0}"/>
              </a:ext>
            </a:extLst>
          </p:cNvPr>
          <p:cNvSpPr txBox="1"/>
          <p:nvPr/>
        </p:nvSpPr>
        <p:spPr>
          <a:xfrm>
            <a:off x="454717" y="6588416"/>
            <a:ext cx="372935" cy="192135"/>
          </a:xfrm>
          <a:prstGeom prst="rect">
            <a:avLst/>
          </a:prstGeom>
          <a:noFill/>
        </p:spPr>
        <p:txBody>
          <a:bodyPr wrap="square" lIns="0" tIns="0" rIns="0" bIns="0" rtlCol="0">
            <a:spAutoFit/>
          </a:bodyPr>
          <a:lstStyle/>
          <a:p>
            <a:pPr defTabSz="932205">
              <a:defRPr/>
            </a:pPr>
            <a:r>
              <a:rPr lang="en-US" sz="1224" b="1" dirty="0">
                <a:gradFill>
                  <a:gsLst>
                    <a:gs pos="2917">
                      <a:srgbClr val="1A1A1A"/>
                    </a:gs>
                    <a:gs pos="30000">
                      <a:srgbClr val="1A1A1A"/>
                    </a:gs>
                  </a:gsLst>
                  <a:lin ang="5400000" scaled="0"/>
                </a:gradFill>
              </a:rPr>
              <a:t>KEY: </a:t>
            </a:r>
          </a:p>
        </p:txBody>
      </p:sp>
      <p:sp>
        <p:nvSpPr>
          <p:cNvPr id="59" name="Rectangle 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C388CAB-4F88-4B07-8ABF-3A16714F1EB4}"/>
              </a:ext>
            </a:extLst>
          </p:cNvPr>
          <p:cNvSpPr/>
          <p:nvPr/>
        </p:nvSpPr>
        <p:spPr bwMode="auto">
          <a:xfrm>
            <a:off x="1011581" y="6612635"/>
            <a:ext cx="139851" cy="13985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C7DCE8C-7FCB-41FD-92D8-F6EDE2D2B5E6}"/>
              </a:ext>
            </a:extLst>
          </p:cNvPr>
          <p:cNvSpPr txBox="1"/>
          <p:nvPr/>
        </p:nvSpPr>
        <p:spPr>
          <a:xfrm>
            <a:off x="1229615" y="6588416"/>
            <a:ext cx="834918"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Developer</a:t>
            </a:r>
          </a:p>
        </p:txBody>
      </p:sp>
      <p:sp>
        <p:nvSpPr>
          <p:cNvPr id="63" name="Rectangle 6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272554B-4D2E-414F-8A83-100F8EBC7BA4}"/>
              </a:ext>
            </a:extLst>
          </p:cNvPr>
          <p:cNvSpPr/>
          <p:nvPr/>
        </p:nvSpPr>
        <p:spPr bwMode="auto">
          <a:xfrm>
            <a:off x="2120718" y="6606903"/>
            <a:ext cx="139851" cy="13985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D602365-4FDD-4C1A-B7F0-CA04A4144AAE}"/>
              </a:ext>
            </a:extLst>
          </p:cNvPr>
          <p:cNvSpPr txBox="1"/>
          <p:nvPr/>
        </p:nvSpPr>
        <p:spPr>
          <a:xfrm>
            <a:off x="2338752" y="6582683"/>
            <a:ext cx="1763363"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Container Engineering</a:t>
            </a:r>
          </a:p>
        </p:txBody>
      </p:sp>
      <p:sp>
        <p:nvSpPr>
          <p:cNvPr id="66" name="Rectangle 6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9721EED-C705-4F0B-BF00-A0D9531FF76A}"/>
              </a:ext>
            </a:extLst>
          </p:cNvPr>
          <p:cNvSpPr/>
          <p:nvPr/>
        </p:nvSpPr>
        <p:spPr bwMode="auto">
          <a:xfrm>
            <a:off x="4102114" y="6603336"/>
            <a:ext cx="139851" cy="1398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4BDD201-76CC-40BA-BFC8-0774184F8D4F}"/>
              </a:ext>
            </a:extLst>
          </p:cNvPr>
          <p:cNvSpPr txBox="1"/>
          <p:nvPr/>
        </p:nvSpPr>
        <p:spPr>
          <a:xfrm>
            <a:off x="4320147" y="6579118"/>
            <a:ext cx="725726"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Security</a:t>
            </a:r>
          </a:p>
        </p:txBody>
      </p:sp>
      <p:pic>
        <p:nvPicPr>
          <p:cNvPr id="111" name="Picture 11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780BBCAA-CB97-46B7-A1AC-EFDE3D250FE9}"/>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186302" y="3419782"/>
            <a:ext cx="540163" cy="499597"/>
          </a:xfrm>
          <a:prstGeom prst="rect">
            <a:avLst/>
          </a:prstGeom>
        </p:spPr>
      </p:pic>
      <p:cxnSp>
        <p:nvCxnSpPr>
          <p:cNvPr id="112" name="Straight Arrow Connector 11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5ACF9B9-BA5F-4EC2-9968-7157A8C431A5}"/>
              </a:ext>
            </a:extLst>
          </p:cNvPr>
          <p:cNvCxnSpPr>
            <a:cxnSpLocks/>
          </p:cNvCxnSpPr>
          <p:nvPr/>
        </p:nvCxnSpPr>
        <p:spPr>
          <a:xfrm>
            <a:off x="8137634" y="352759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3AF072D-4EBF-4953-A153-04FB91D38608}"/>
              </a:ext>
            </a:extLst>
          </p:cNvPr>
          <p:cNvCxnSpPr>
            <a:cxnSpLocks/>
          </p:cNvCxnSpPr>
          <p:nvPr/>
        </p:nvCxnSpPr>
        <p:spPr>
          <a:xfrm>
            <a:off x="8137634" y="3791675"/>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4D61F5F-C964-4825-A4CF-7040DCE9C21D}"/>
              </a:ext>
            </a:extLst>
          </p:cNvPr>
          <p:cNvSpPr txBox="1"/>
          <p:nvPr/>
        </p:nvSpPr>
        <p:spPr>
          <a:xfrm>
            <a:off x="8932687" y="4022495"/>
            <a:ext cx="1314905" cy="495236"/>
          </a:xfrm>
          <a:prstGeom prst="rect">
            <a:avLst/>
          </a:prstGeom>
          <a:noFill/>
        </p:spPr>
        <p:txBody>
          <a:bodyPr wrap="square" lIns="0" tIns="0" rIns="0" bIns="46616" rtlCol="0">
            <a:spAutoFit/>
          </a:bodyPr>
          <a:lstStyle/>
          <a:p>
            <a:pPr defTabSz="932205">
              <a:defRPr/>
            </a:pPr>
            <a:r>
              <a:rPr lang="en-US" sz="1428" b="1" dirty="0">
                <a:solidFill>
                  <a:srgbClr val="1A1A1A"/>
                </a:solidFill>
              </a:rPr>
              <a:t>Service Fabric Environments</a:t>
            </a:r>
          </a:p>
        </p:txBody>
      </p:sp>
      <p:cxnSp>
        <p:nvCxnSpPr>
          <p:cNvPr id="115" name="Straight Arrow Connector 11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B92C6BD-3318-42DF-8BB6-CEEE2A1C6488}"/>
              </a:ext>
            </a:extLst>
          </p:cNvPr>
          <p:cNvCxnSpPr>
            <a:cxnSpLocks/>
          </p:cNvCxnSpPr>
          <p:nvPr/>
        </p:nvCxnSpPr>
        <p:spPr>
          <a:xfrm>
            <a:off x="9877481" y="3815509"/>
            <a:ext cx="855716"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3D48575-820A-44B3-8283-5689BE678AB7}"/>
              </a:ext>
            </a:extLst>
          </p:cNvPr>
          <p:cNvSpPr txBox="1"/>
          <p:nvPr/>
        </p:nvSpPr>
        <p:spPr>
          <a:xfrm>
            <a:off x="10821837" y="4022496"/>
            <a:ext cx="1066592" cy="719319"/>
          </a:xfrm>
          <a:prstGeom prst="rect">
            <a:avLst/>
          </a:prstGeom>
          <a:noFill/>
        </p:spPr>
        <p:txBody>
          <a:bodyPr wrap="square" lIns="0" tIns="0" rIns="0" bIns="46616" rtlCol="0">
            <a:spAutoFit/>
          </a:bodyPr>
          <a:lstStyle/>
          <a:p>
            <a:pPr algn="ctr" defTabSz="932205">
              <a:defRPr/>
            </a:pPr>
            <a:r>
              <a:rPr lang="en-US" sz="1428" b="1" dirty="0">
                <a:solidFill>
                  <a:srgbClr val="1A1A1A"/>
                </a:solidFill>
              </a:rPr>
              <a:t>Monitor</a:t>
            </a:r>
          </a:p>
          <a:p>
            <a:pPr algn="ctr" defTabSz="932205">
              <a:defRPr/>
            </a:pPr>
            <a:r>
              <a:rPr lang="en-US" sz="1428" b="1" dirty="0">
                <a:solidFill>
                  <a:srgbClr val="1A1A1A"/>
                </a:solidFill>
              </a:rPr>
              <a:t>(Log Analytics)</a:t>
            </a:r>
          </a:p>
        </p:txBody>
      </p:sp>
      <p:pic>
        <p:nvPicPr>
          <p:cNvPr id="117" name="Picture 11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920C4C9-D51C-458F-8252-9BD4C4846889}"/>
              </a:ext>
            </a:extLst>
          </p:cNvPr>
          <p:cNvPicPr>
            <a:picLocks noChangeAspect="1"/>
          </p:cNvPicPr>
          <p:nvPr/>
        </p:nvPicPr>
        <p:blipFill>
          <a:blip r:embed="rId4">
            <a:grayscl/>
          </a:blip>
          <a:stretch>
            <a:fillRect/>
          </a:stretch>
        </p:blipFill>
        <p:spPr>
          <a:xfrm>
            <a:off x="10883860" y="3143665"/>
            <a:ext cx="863119" cy="863119"/>
          </a:xfrm>
          <a:prstGeom prst="rect">
            <a:avLst/>
          </a:prstGeom>
        </p:spPr>
      </p:pic>
      <p:cxnSp>
        <p:nvCxnSpPr>
          <p:cNvPr id="118" name="Straight Arrow Connector 11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3A4894C-A74D-4207-83EE-D1EDC45B3080}"/>
              </a:ext>
            </a:extLst>
          </p:cNvPr>
          <p:cNvCxnSpPr>
            <a:cxnSpLocks/>
          </p:cNvCxnSpPr>
          <p:nvPr/>
        </p:nvCxnSpPr>
        <p:spPr>
          <a:xfrm>
            <a:off x="8169851" y="2158767"/>
            <a:ext cx="1120168" cy="12206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2108CBE-D479-4E52-883E-56187960F66F}"/>
              </a:ext>
            </a:extLst>
          </p:cNvPr>
          <p:cNvSpPr txBox="1"/>
          <p:nvPr/>
        </p:nvSpPr>
        <p:spPr>
          <a:xfrm>
            <a:off x="9082259" y="2508603"/>
            <a:ext cx="958375" cy="495174"/>
          </a:xfrm>
          <a:prstGeom prst="rect">
            <a:avLst/>
          </a:prstGeom>
          <a:noFill/>
        </p:spPr>
        <p:txBody>
          <a:bodyPr wrap="square" lIns="0" tIns="0" rIns="0" bIns="46616" rtlCol="0">
            <a:spAutoFit/>
          </a:bodyPr>
          <a:lstStyle/>
          <a:p>
            <a:pPr defTabSz="932205">
              <a:defRPr/>
            </a:pPr>
            <a:r>
              <a:rPr lang="en-US" sz="1428" b="1" dirty="0">
                <a:solidFill>
                  <a:srgbClr val="1A1A1A"/>
                </a:solidFill>
              </a:rPr>
              <a:t>Runtime Scan</a:t>
            </a:r>
          </a:p>
        </p:txBody>
      </p:sp>
      <p:cxnSp>
        <p:nvCxnSpPr>
          <p:cNvPr id="120" name="Straight Arrow Connector 11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B1248A8-771E-41CA-B9E7-1EED940D4337}"/>
              </a:ext>
            </a:extLst>
          </p:cNvPr>
          <p:cNvCxnSpPr>
            <a:cxnSpLocks/>
          </p:cNvCxnSpPr>
          <p:nvPr/>
        </p:nvCxnSpPr>
        <p:spPr>
          <a:xfrm>
            <a:off x="9877482" y="357522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670C69E-7A2D-4657-A34A-C83E8E4B1B4D}"/>
              </a:ext>
            </a:extLst>
          </p:cNvPr>
          <p:cNvPicPr>
            <a:picLocks noChangeAspect="1"/>
          </p:cNvPicPr>
          <p:nvPr/>
        </p:nvPicPr>
        <p:blipFill>
          <a:blip r:embed="rId5">
            <a:grayscl/>
          </a:blip>
          <a:stretch>
            <a:fillRect/>
          </a:stretch>
        </p:blipFill>
        <p:spPr>
          <a:xfrm>
            <a:off x="4795148" y="3455752"/>
            <a:ext cx="887125" cy="433005"/>
          </a:xfrm>
          <a:prstGeom prst="rect">
            <a:avLst/>
          </a:prstGeom>
        </p:spPr>
      </p:pic>
      <p:pic>
        <p:nvPicPr>
          <p:cNvPr id="122" name="Picture 12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F49B4DF-0A83-43D9-9B2C-1ADA5F91094F}"/>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1709853" y="2545327"/>
            <a:ext cx="579031" cy="478537"/>
          </a:xfrm>
          <a:prstGeom prst="rect">
            <a:avLst/>
          </a:prstGeom>
        </p:spPr>
      </p:pic>
      <p:pic>
        <p:nvPicPr>
          <p:cNvPr id="123" name="Picture 4" descr="Image result for octopus build tool">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EE3563E-E185-4815-B778-AE6DCE2E3420}"/>
              </a:ext>
            </a:extLst>
          </p:cNvPr>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098606" y="3057631"/>
            <a:ext cx="1005428" cy="48640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59B21CA9-0818-4D8D-AB66-365FC0D71F94}"/>
              </a:ext>
            </a:extLst>
          </p:cNvPr>
          <p:cNvSpPr txBox="1"/>
          <p:nvPr/>
        </p:nvSpPr>
        <p:spPr>
          <a:xfrm>
            <a:off x="5320493" y="2947472"/>
            <a:ext cx="569374" cy="271124"/>
          </a:xfrm>
          <a:prstGeom prst="rect">
            <a:avLst/>
          </a:prstGeom>
          <a:noFill/>
        </p:spPr>
        <p:txBody>
          <a:bodyPr wrap="square" lIns="0" tIns="0" rIns="0" bIns="46616" rtlCol="0">
            <a:spAutoFit/>
          </a:bodyPr>
          <a:lstStyle/>
          <a:p>
            <a:pPr defTabSz="932205">
              <a:defRPr/>
            </a:pPr>
            <a:r>
              <a:rPr lang="en-US" sz="1428" b="1" dirty="0">
                <a:solidFill>
                  <a:srgbClr val="1A1A1A"/>
                </a:solidFill>
              </a:rPr>
              <a:t>Push</a:t>
            </a:r>
          </a:p>
        </p:txBody>
      </p:sp>
      <p:cxnSp>
        <p:nvCxnSpPr>
          <p:cNvPr id="125" name="Straight Arrow Connector 12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D35EEF12-F500-4DC3-8293-04E92F1018A8}"/>
              </a:ext>
            </a:extLst>
          </p:cNvPr>
          <p:cNvCxnSpPr>
            <a:cxnSpLocks/>
          </p:cNvCxnSpPr>
          <p:nvPr/>
        </p:nvCxnSpPr>
        <p:spPr>
          <a:xfrm>
            <a:off x="6068915" y="354683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00809E6-4EBC-4393-AD21-32317E71C699}"/>
              </a:ext>
            </a:extLst>
          </p:cNvPr>
          <p:cNvSpPr txBox="1"/>
          <p:nvPr/>
        </p:nvSpPr>
        <p:spPr>
          <a:xfrm>
            <a:off x="5620204" y="4340898"/>
            <a:ext cx="557012" cy="271124"/>
          </a:xfrm>
          <a:prstGeom prst="rect">
            <a:avLst/>
          </a:prstGeom>
          <a:noFill/>
        </p:spPr>
        <p:txBody>
          <a:bodyPr wrap="square" lIns="0" tIns="0" rIns="0" bIns="46616" rtlCol="0">
            <a:spAutoFit/>
          </a:bodyPr>
          <a:lstStyle/>
          <a:p>
            <a:pPr defTabSz="932205">
              <a:defRPr/>
            </a:pPr>
            <a:r>
              <a:rPr lang="en-US" sz="1428" b="1" dirty="0">
                <a:solidFill>
                  <a:srgbClr val="1A1A1A"/>
                </a:solidFill>
              </a:rPr>
              <a:t>Pull</a:t>
            </a:r>
          </a:p>
        </p:txBody>
      </p:sp>
      <p:cxnSp>
        <p:nvCxnSpPr>
          <p:cNvPr id="127" name="Straight Arrow Connector 12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DE5B5A9-E22B-4923-9DC7-6711B14C851C}"/>
              </a:ext>
            </a:extLst>
          </p:cNvPr>
          <p:cNvCxnSpPr>
            <a:cxnSpLocks/>
          </p:cNvCxnSpPr>
          <p:nvPr/>
        </p:nvCxnSpPr>
        <p:spPr>
          <a:xfrm>
            <a:off x="6068915" y="3810914"/>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6E31BCC-5407-42C6-B74D-991A78464A4B}"/>
              </a:ext>
            </a:extLst>
          </p:cNvPr>
          <p:cNvPicPr>
            <a:picLocks noChangeAspect="1"/>
          </p:cNvPicPr>
          <p:nvPr/>
        </p:nvPicPr>
        <p:blipFill>
          <a:blip r:embed="rId8">
            <a:grayscl/>
          </a:blip>
          <a:stretch>
            <a:fillRect/>
          </a:stretch>
        </p:blipFill>
        <p:spPr>
          <a:xfrm>
            <a:off x="1785410" y="4327752"/>
            <a:ext cx="1722674" cy="334074"/>
          </a:xfrm>
          <a:prstGeom prst="rect">
            <a:avLst/>
          </a:prstGeom>
        </p:spPr>
      </p:pic>
      <p:pic>
        <p:nvPicPr>
          <p:cNvPr id="129" name="Picture 12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287EEE76-A8E6-44CC-AA5A-D9559DD14A84}"/>
              </a:ext>
            </a:extLst>
          </p:cNvPr>
          <p:cNvPicPr>
            <a:picLocks noChangeAspect="1"/>
          </p:cNvPicPr>
          <p:nvPr/>
        </p:nvPicPr>
        <p:blipFill>
          <a:blip r:embed="rId5">
            <a:grayscl/>
          </a:blip>
          <a:stretch>
            <a:fillRect/>
          </a:stretch>
        </p:blipFill>
        <p:spPr>
          <a:xfrm>
            <a:off x="7135512" y="3778705"/>
            <a:ext cx="887125" cy="433005"/>
          </a:xfrm>
          <a:prstGeom prst="rect">
            <a:avLst/>
          </a:prstGeom>
        </p:spPr>
      </p:pic>
      <p:cxnSp>
        <p:nvCxnSpPr>
          <p:cNvPr id="130" name="Straight Arrow Connector 12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933ABF8-F5BE-4084-A66A-3A7499201D7A}"/>
              </a:ext>
            </a:extLst>
          </p:cNvPr>
          <p:cNvCxnSpPr>
            <a:cxnSpLocks/>
          </p:cNvCxnSpPr>
          <p:nvPr/>
        </p:nvCxnSpPr>
        <p:spPr>
          <a:xfrm flipV="1">
            <a:off x="1284496" y="3888757"/>
            <a:ext cx="1516774" cy="688486"/>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ED539BCB-8A26-4221-8EEB-EAFBEDFDC909}"/>
              </a:ext>
            </a:extLst>
          </p:cNvPr>
          <p:cNvCxnSpPr>
            <a:cxnSpLocks/>
          </p:cNvCxnSpPr>
          <p:nvPr/>
        </p:nvCxnSpPr>
        <p:spPr>
          <a:xfrm>
            <a:off x="1167787" y="2616114"/>
            <a:ext cx="1633484" cy="1119991"/>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D28D9B4-E8C7-4DC3-9CC1-00240616A029}"/>
              </a:ext>
            </a:extLst>
          </p:cNvPr>
          <p:cNvCxnSpPr>
            <a:cxnSpLocks/>
          </p:cNvCxnSpPr>
          <p:nvPr/>
        </p:nvCxnSpPr>
        <p:spPr>
          <a:xfrm>
            <a:off x="3775579" y="3610186"/>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AB3BEE5-6658-4619-894D-E07A5FFD4F8B}"/>
              </a:ext>
            </a:extLst>
          </p:cNvPr>
          <p:cNvCxnSpPr>
            <a:cxnSpLocks/>
          </p:cNvCxnSpPr>
          <p:nvPr/>
        </p:nvCxnSpPr>
        <p:spPr>
          <a:xfrm>
            <a:off x="3775579" y="3874267"/>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FB0D964-A4FB-4627-8FA5-70A895CBC8D3}"/>
              </a:ext>
            </a:extLst>
          </p:cNvPr>
          <p:cNvCxnSpPr>
            <a:cxnSpLocks/>
          </p:cNvCxnSpPr>
          <p:nvPr/>
        </p:nvCxnSpPr>
        <p:spPr>
          <a:xfrm>
            <a:off x="5202665" y="4143901"/>
            <a:ext cx="0" cy="55233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AA80E41-A580-4162-B6A0-3F2450343E9B}"/>
              </a:ext>
            </a:extLst>
          </p:cNvPr>
          <p:cNvSpPr txBox="1"/>
          <p:nvPr/>
        </p:nvSpPr>
        <p:spPr>
          <a:xfrm>
            <a:off x="4690147" y="4357590"/>
            <a:ext cx="569374" cy="271124"/>
          </a:xfrm>
          <a:prstGeom prst="rect">
            <a:avLst/>
          </a:prstGeom>
          <a:noFill/>
        </p:spPr>
        <p:txBody>
          <a:bodyPr wrap="square" lIns="0" tIns="0" rIns="0" bIns="46616" rtlCol="0">
            <a:spAutoFit/>
          </a:bodyPr>
          <a:lstStyle/>
          <a:p>
            <a:pPr defTabSz="932205">
              <a:defRPr/>
            </a:pPr>
            <a:r>
              <a:rPr lang="en-US" sz="1428" b="1" dirty="0">
                <a:solidFill>
                  <a:srgbClr val="1A1A1A"/>
                </a:solidFill>
              </a:rPr>
              <a:t>Push</a:t>
            </a:r>
          </a:p>
        </p:txBody>
      </p:sp>
      <p:cxnSp>
        <p:nvCxnSpPr>
          <p:cNvPr id="136" name="Straight Arrow Connector 135">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22A2F5B-6C65-4806-B7F5-10C52457F82E}"/>
              </a:ext>
            </a:extLst>
          </p:cNvPr>
          <p:cNvCxnSpPr>
            <a:cxnSpLocks/>
          </p:cNvCxnSpPr>
          <p:nvPr/>
        </p:nvCxnSpPr>
        <p:spPr>
          <a:xfrm flipV="1">
            <a:off x="5199924" y="2759094"/>
            <a:ext cx="2743" cy="54174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33BE96F6-9F0E-4566-8DC9-B264201F9BFC}"/>
              </a:ext>
            </a:extLst>
          </p:cNvPr>
          <p:cNvCxnSpPr>
            <a:cxnSpLocks/>
          </p:cNvCxnSpPr>
          <p:nvPr/>
        </p:nvCxnSpPr>
        <p:spPr>
          <a:xfrm flipV="1">
            <a:off x="5490668" y="4122873"/>
            <a:ext cx="2743" cy="54174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9054ECB1-DE3F-43D0-B9D0-4DE74DF7DFC5}"/>
              </a:ext>
            </a:extLst>
          </p:cNvPr>
          <p:cNvSpPr txBox="1"/>
          <p:nvPr/>
        </p:nvSpPr>
        <p:spPr>
          <a:xfrm>
            <a:off x="4894731" y="3867537"/>
            <a:ext cx="1011466" cy="271124"/>
          </a:xfrm>
          <a:prstGeom prst="rect">
            <a:avLst/>
          </a:prstGeom>
          <a:noFill/>
        </p:spPr>
        <p:txBody>
          <a:bodyPr wrap="square" lIns="0" tIns="0" rIns="0" bIns="46616" rtlCol="0">
            <a:spAutoFit/>
          </a:bodyPr>
          <a:lstStyle/>
          <a:p>
            <a:pPr defTabSz="932205">
              <a:defRPr/>
            </a:pPr>
            <a:r>
              <a:rPr lang="en-US" sz="1428" b="1" dirty="0">
                <a:solidFill>
                  <a:srgbClr val="1A1A1A"/>
                </a:solidFill>
              </a:rPr>
              <a:t>Build/Test</a:t>
            </a:r>
          </a:p>
        </p:txBody>
      </p:sp>
      <p:pic>
        <p:nvPicPr>
          <p:cNvPr id="139" name="Picture 13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FE268923-0F82-4E7C-9048-E76F1AE609FE}"/>
              </a:ext>
            </a:extLst>
          </p:cNvPr>
          <p:cNvPicPr>
            <a:picLocks noChangeAspect="1"/>
          </p:cNvPicPr>
          <p:nvPr/>
        </p:nvPicPr>
        <p:blipFill>
          <a:blip r:embed="rId5">
            <a:grayscl/>
          </a:blip>
          <a:stretch>
            <a:fillRect/>
          </a:stretch>
        </p:blipFill>
        <p:spPr>
          <a:xfrm>
            <a:off x="2943555" y="3488038"/>
            <a:ext cx="887125" cy="433005"/>
          </a:xfrm>
          <a:prstGeom prst="rect">
            <a:avLst/>
          </a:prstGeom>
        </p:spPr>
      </p:pic>
      <p:sp>
        <p:nvSpPr>
          <p:cNvPr id="140" name="TextBox 13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76A5F97-2BB5-4213-AD99-8CD01342BF6A}"/>
              </a:ext>
            </a:extLst>
          </p:cNvPr>
          <p:cNvSpPr txBox="1"/>
          <p:nvPr/>
        </p:nvSpPr>
        <p:spPr>
          <a:xfrm>
            <a:off x="3130459" y="3929788"/>
            <a:ext cx="768608" cy="271124"/>
          </a:xfrm>
          <a:prstGeom prst="rect">
            <a:avLst/>
          </a:prstGeom>
          <a:noFill/>
        </p:spPr>
        <p:txBody>
          <a:bodyPr wrap="square" lIns="0" tIns="0" rIns="0" bIns="46616" rtlCol="0">
            <a:spAutoFit/>
          </a:bodyPr>
          <a:lstStyle/>
          <a:p>
            <a:pPr defTabSz="932205">
              <a:defRPr/>
            </a:pPr>
            <a:r>
              <a:rPr lang="en-US" sz="1428" b="1" dirty="0">
                <a:solidFill>
                  <a:srgbClr val="1A1A1A"/>
                </a:solidFill>
              </a:rPr>
              <a:t>VSTS</a:t>
            </a:r>
          </a:p>
        </p:txBody>
      </p:sp>
      <p:sp>
        <p:nvSpPr>
          <p:cNvPr id="141" name="TextBox 14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3455D79-7E06-4253-AAE1-7ED620D9BDE6}"/>
              </a:ext>
            </a:extLst>
          </p:cNvPr>
          <p:cNvSpPr txBox="1"/>
          <p:nvPr/>
        </p:nvSpPr>
        <p:spPr>
          <a:xfrm>
            <a:off x="7370011" y="3552596"/>
            <a:ext cx="768608" cy="271124"/>
          </a:xfrm>
          <a:prstGeom prst="rect">
            <a:avLst/>
          </a:prstGeom>
          <a:noFill/>
        </p:spPr>
        <p:txBody>
          <a:bodyPr wrap="square" lIns="0" tIns="0" rIns="0" bIns="46616" rtlCol="0">
            <a:spAutoFit/>
          </a:bodyPr>
          <a:lstStyle/>
          <a:p>
            <a:pPr defTabSz="932205">
              <a:defRPr/>
            </a:pPr>
            <a:r>
              <a:rPr lang="en-US" sz="1428" b="1" dirty="0">
                <a:solidFill>
                  <a:srgbClr val="1A1A1A"/>
                </a:solidFill>
              </a:rPr>
              <a:t>Deploy</a:t>
            </a:r>
          </a:p>
        </p:txBody>
      </p:sp>
      <p:pic>
        <p:nvPicPr>
          <p:cNvPr id="142" name="Picture 14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02615959-0CA3-4B24-8CF2-3E207158BB5E}"/>
              </a:ext>
            </a:extLst>
          </p:cNvPr>
          <p:cNvPicPr>
            <a:picLocks noChangeAspect="1"/>
          </p:cNvPicPr>
          <p:nvPr/>
        </p:nvPicPr>
        <p:blipFill>
          <a:blip r:embed="rId9">
            <a:grayscl/>
          </a:blip>
          <a:stretch>
            <a:fillRect/>
          </a:stretch>
        </p:blipFill>
        <p:spPr>
          <a:xfrm>
            <a:off x="4478629" y="4800953"/>
            <a:ext cx="1836255" cy="960741"/>
          </a:xfrm>
          <a:prstGeom prst="rect">
            <a:avLst/>
          </a:prstGeom>
        </p:spPr>
      </p:pic>
      <p:sp>
        <p:nvSpPr>
          <p:cNvPr id="143" name="TextBox 14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157A76DA-B296-40A3-A7AA-138133BAE127}"/>
              </a:ext>
            </a:extLst>
          </p:cNvPr>
          <p:cNvSpPr txBox="1"/>
          <p:nvPr/>
        </p:nvSpPr>
        <p:spPr>
          <a:xfrm>
            <a:off x="4711917" y="5781840"/>
            <a:ext cx="1646072" cy="495174"/>
          </a:xfrm>
          <a:prstGeom prst="rect">
            <a:avLst/>
          </a:prstGeom>
          <a:noFill/>
        </p:spPr>
        <p:txBody>
          <a:bodyPr wrap="square" lIns="0" tIns="0" rIns="0" bIns="46616" rtlCol="0">
            <a:spAutoFit/>
          </a:bodyPr>
          <a:lstStyle/>
          <a:p>
            <a:pPr algn="ctr" defTabSz="932205">
              <a:defRPr/>
            </a:pPr>
            <a:r>
              <a:rPr lang="en-US" sz="1428" b="1" dirty="0">
                <a:solidFill>
                  <a:srgbClr val="1A1A1A"/>
                </a:solidFill>
              </a:rPr>
              <a:t>Base Image Container Registry</a:t>
            </a:r>
          </a:p>
        </p:txBody>
      </p:sp>
      <p:pic>
        <p:nvPicPr>
          <p:cNvPr id="144" name="Picture 14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F5513F8-5F17-405E-981C-DC1284E358D2}"/>
              </a:ext>
            </a:extLst>
          </p:cNvPr>
          <p:cNvPicPr>
            <a:picLocks noChangeAspect="1"/>
          </p:cNvPicPr>
          <p:nvPr/>
        </p:nvPicPr>
        <p:blipFill>
          <a:blip r:embed="rId9">
            <a:grayscl/>
          </a:blip>
          <a:stretch>
            <a:fillRect/>
          </a:stretch>
        </p:blipFill>
        <p:spPr>
          <a:xfrm>
            <a:off x="4252236" y="1727965"/>
            <a:ext cx="1836255" cy="960741"/>
          </a:xfrm>
          <a:prstGeom prst="rect">
            <a:avLst/>
          </a:prstGeom>
        </p:spPr>
      </p:pic>
      <p:sp>
        <p:nvSpPr>
          <p:cNvPr id="145" name="TextBox 14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470F0538-418F-47A6-B337-3C74F4891963}"/>
              </a:ext>
            </a:extLst>
          </p:cNvPr>
          <p:cNvSpPr txBox="1"/>
          <p:nvPr/>
        </p:nvSpPr>
        <p:spPr>
          <a:xfrm>
            <a:off x="4399666" y="1164803"/>
            <a:ext cx="1646072" cy="495174"/>
          </a:xfrm>
          <a:prstGeom prst="rect">
            <a:avLst/>
          </a:prstGeom>
          <a:noFill/>
        </p:spPr>
        <p:txBody>
          <a:bodyPr wrap="square" lIns="0" tIns="0" rIns="0" bIns="46616" rtlCol="0">
            <a:spAutoFit/>
          </a:bodyPr>
          <a:lstStyle/>
          <a:p>
            <a:pPr algn="ctr" defTabSz="932205">
              <a:defRPr/>
            </a:pPr>
            <a:r>
              <a:rPr lang="en-US" sz="1428" b="1" dirty="0">
                <a:solidFill>
                  <a:srgbClr val="1A1A1A"/>
                </a:solidFill>
              </a:rPr>
              <a:t>App Container Registry</a:t>
            </a:r>
          </a:p>
        </p:txBody>
      </p:sp>
      <p:cxnSp>
        <p:nvCxnSpPr>
          <p:cNvPr id="148" name="Straight Arrow Connector 14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D3505B7-B19C-4CB5-AC01-9C0D268EF2E1}"/>
              </a:ext>
            </a:extLst>
          </p:cNvPr>
          <p:cNvCxnSpPr>
            <a:cxnSpLocks/>
          </p:cNvCxnSpPr>
          <p:nvPr/>
        </p:nvCxnSpPr>
        <p:spPr>
          <a:xfrm>
            <a:off x="5808084" y="2619178"/>
            <a:ext cx="1411265" cy="654862"/>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pic>
        <p:nvPicPr>
          <p:cNvPr id="150" name="Picture 14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CF3D29E-E9A3-4394-8B64-FED01FCC592D}"/>
              </a:ext>
            </a:extLst>
          </p:cNvPr>
          <p:cNvPicPr>
            <a:picLocks noChangeAspect="1"/>
          </p:cNvPicPr>
          <p:nvPr/>
        </p:nvPicPr>
        <p:blipFill>
          <a:blip r:embed="rId10">
            <a:grayscl/>
          </a:blip>
          <a:stretch>
            <a:fillRect/>
          </a:stretch>
        </p:blipFill>
        <p:spPr>
          <a:xfrm>
            <a:off x="599587" y="4562527"/>
            <a:ext cx="1174134" cy="881563"/>
          </a:xfrm>
          <a:prstGeom prst="rect">
            <a:avLst/>
          </a:prstGeom>
        </p:spPr>
      </p:pic>
      <p:pic>
        <p:nvPicPr>
          <p:cNvPr id="151" name="Picture 150">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A159FB2B-309C-4883-82B7-64E1C62A6EDC}"/>
              </a:ext>
            </a:extLst>
          </p:cNvPr>
          <p:cNvPicPr>
            <a:picLocks noChangeAspect="1"/>
          </p:cNvPicPr>
          <p:nvPr/>
        </p:nvPicPr>
        <p:blipFill>
          <a:blip r:embed="rId10">
            <a:grayscl/>
          </a:blip>
          <a:stretch>
            <a:fillRect/>
          </a:stretch>
        </p:blipFill>
        <p:spPr>
          <a:xfrm>
            <a:off x="455702" y="1748154"/>
            <a:ext cx="1174134" cy="881563"/>
          </a:xfrm>
          <a:prstGeom prst="rect">
            <a:avLst/>
          </a:prstGeom>
        </p:spPr>
      </p:pic>
      <p:sp>
        <p:nvSpPr>
          <p:cNvPr id="152" name="TextBox 151">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D4EABA2-1CFE-4912-9B8E-4808D4BDCEFB}"/>
              </a:ext>
            </a:extLst>
          </p:cNvPr>
          <p:cNvSpPr txBox="1"/>
          <p:nvPr/>
        </p:nvSpPr>
        <p:spPr>
          <a:xfrm>
            <a:off x="1274274" y="5357321"/>
            <a:ext cx="1213760" cy="495174"/>
          </a:xfrm>
          <a:prstGeom prst="rect">
            <a:avLst/>
          </a:prstGeom>
          <a:noFill/>
        </p:spPr>
        <p:txBody>
          <a:bodyPr wrap="square" lIns="0" tIns="0" rIns="0" bIns="46616" rtlCol="0">
            <a:spAutoFit/>
          </a:bodyPr>
          <a:lstStyle/>
          <a:p>
            <a:pPr defTabSz="932205">
              <a:defRPr/>
            </a:pPr>
            <a:r>
              <a:rPr lang="en-US" sz="1428" b="1" dirty="0">
                <a:solidFill>
                  <a:srgbClr val="1A1A1A"/>
                </a:solidFill>
              </a:rPr>
              <a:t>Container Engineering</a:t>
            </a:r>
          </a:p>
        </p:txBody>
      </p:sp>
      <p:sp>
        <p:nvSpPr>
          <p:cNvPr id="153" name="TextBox 152">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225831F-4CFF-4EE3-BA63-BA0DC6C4B200}"/>
              </a:ext>
            </a:extLst>
          </p:cNvPr>
          <p:cNvSpPr txBox="1"/>
          <p:nvPr/>
        </p:nvSpPr>
        <p:spPr>
          <a:xfrm>
            <a:off x="1362164" y="1626726"/>
            <a:ext cx="1112613" cy="271124"/>
          </a:xfrm>
          <a:prstGeom prst="rect">
            <a:avLst/>
          </a:prstGeom>
          <a:noFill/>
        </p:spPr>
        <p:txBody>
          <a:bodyPr wrap="square" lIns="0" tIns="0" rIns="0" bIns="46616" rtlCol="0">
            <a:spAutoFit/>
          </a:bodyPr>
          <a:lstStyle/>
          <a:p>
            <a:pPr defTabSz="932205">
              <a:defRPr/>
            </a:pPr>
            <a:r>
              <a:rPr lang="en-US" sz="1428" b="1" dirty="0">
                <a:solidFill>
                  <a:srgbClr val="1A1A1A"/>
                </a:solidFill>
              </a:rPr>
              <a:t>Developers</a:t>
            </a:r>
          </a:p>
        </p:txBody>
      </p:sp>
      <p:pic>
        <p:nvPicPr>
          <p:cNvPr id="154" name="Picture 153">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584D746-6832-4A43-9FE0-D9E8F95E56AA}"/>
              </a:ext>
            </a:extLst>
          </p:cNvPr>
          <p:cNvPicPr>
            <a:picLocks noChangeAspect="1"/>
          </p:cNvPicPr>
          <p:nvPr/>
        </p:nvPicPr>
        <p:blipFill>
          <a:blip r:embed="rId11">
            <a:grayscl/>
          </a:blip>
          <a:stretch>
            <a:fillRect/>
          </a:stretch>
        </p:blipFill>
        <p:spPr>
          <a:xfrm>
            <a:off x="7508577" y="1601774"/>
            <a:ext cx="756040" cy="844975"/>
          </a:xfrm>
          <a:prstGeom prst="rect">
            <a:avLst/>
          </a:prstGeom>
        </p:spPr>
      </p:pic>
      <p:sp>
        <p:nvSpPr>
          <p:cNvPr id="155" name="TextBox 154">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8D18376-2F4D-4111-A780-076A638B94DC}"/>
              </a:ext>
            </a:extLst>
          </p:cNvPr>
          <p:cNvSpPr txBox="1"/>
          <p:nvPr/>
        </p:nvSpPr>
        <p:spPr>
          <a:xfrm>
            <a:off x="7419942" y="1437269"/>
            <a:ext cx="933308" cy="271124"/>
          </a:xfrm>
          <a:prstGeom prst="rect">
            <a:avLst/>
          </a:prstGeom>
          <a:noFill/>
        </p:spPr>
        <p:txBody>
          <a:bodyPr wrap="square" lIns="0" tIns="0" rIns="0" bIns="46616" rtlCol="0">
            <a:spAutoFit/>
          </a:bodyPr>
          <a:lstStyle/>
          <a:p>
            <a:pPr algn="ctr" defTabSz="932205">
              <a:defRPr/>
            </a:pPr>
            <a:r>
              <a:rPr lang="en-US" sz="1428" b="1" dirty="0">
                <a:solidFill>
                  <a:srgbClr val="1A1A1A"/>
                </a:solidFill>
              </a:rPr>
              <a:t>Security</a:t>
            </a:r>
          </a:p>
        </p:txBody>
      </p:sp>
      <p:sp>
        <p:nvSpPr>
          <p:cNvPr id="157" name="TextBox 156">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8752DD4A-335E-470E-86F1-F9D1BDDE4244}"/>
              </a:ext>
            </a:extLst>
          </p:cNvPr>
          <p:cNvSpPr txBox="1"/>
          <p:nvPr/>
        </p:nvSpPr>
        <p:spPr>
          <a:xfrm>
            <a:off x="6407402" y="2624724"/>
            <a:ext cx="557012" cy="271124"/>
          </a:xfrm>
          <a:prstGeom prst="rect">
            <a:avLst/>
          </a:prstGeom>
          <a:noFill/>
        </p:spPr>
        <p:txBody>
          <a:bodyPr wrap="square" lIns="0" tIns="0" rIns="0" bIns="46616" rtlCol="0">
            <a:spAutoFit/>
          </a:bodyPr>
          <a:lstStyle/>
          <a:p>
            <a:pPr defTabSz="932205">
              <a:defRPr/>
            </a:pPr>
            <a:r>
              <a:rPr lang="en-US" sz="1428" b="1" dirty="0">
                <a:solidFill>
                  <a:srgbClr val="1A1A1A"/>
                </a:solidFill>
              </a:rPr>
              <a:t>Pull</a:t>
            </a:r>
          </a:p>
        </p:txBody>
      </p:sp>
      <p:cxnSp>
        <p:nvCxnSpPr>
          <p:cNvPr id="158" name="Straight Arrow Connector 157">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B10BB55A-91ED-451D-9528-FD139535FAFE}"/>
              </a:ext>
            </a:extLst>
          </p:cNvPr>
          <p:cNvCxnSpPr>
            <a:cxnSpLocks/>
          </p:cNvCxnSpPr>
          <p:nvPr/>
        </p:nvCxnSpPr>
        <p:spPr>
          <a:xfrm flipH="1">
            <a:off x="5801986" y="2023508"/>
            <a:ext cx="1704534" cy="24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C4F940EF-EF90-4F0E-BC78-800DE7102DC7}"/>
              </a:ext>
            </a:extLst>
          </p:cNvPr>
          <p:cNvSpPr txBox="1"/>
          <p:nvPr/>
        </p:nvSpPr>
        <p:spPr>
          <a:xfrm>
            <a:off x="6334002" y="1512916"/>
            <a:ext cx="846827" cy="495174"/>
          </a:xfrm>
          <a:prstGeom prst="rect">
            <a:avLst/>
          </a:prstGeom>
          <a:noFill/>
        </p:spPr>
        <p:txBody>
          <a:bodyPr wrap="square" lIns="0" tIns="0" rIns="0" bIns="46616" rtlCol="0">
            <a:spAutoFit/>
          </a:bodyPr>
          <a:lstStyle/>
          <a:p>
            <a:pPr defTabSz="932205">
              <a:defRPr/>
            </a:pPr>
            <a:r>
              <a:rPr lang="en-US" sz="1428" b="1" dirty="0">
                <a:solidFill>
                  <a:srgbClr val="1A1A1A"/>
                </a:solidFill>
              </a:rPr>
              <a:t>Image</a:t>
            </a:r>
          </a:p>
          <a:p>
            <a:pPr defTabSz="932205">
              <a:defRPr/>
            </a:pPr>
            <a:r>
              <a:rPr lang="en-US" sz="1428" b="1" dirty="0">
                <a:solidFill>
                  <a:srgbClr val="1A1A1A"/>
                </a:solidFill>
              </a:rPr>
              <a:t>Scanning</a:t>
            </a:r>
          </a:p>
        </p:txBody>
      </p:sp>
      <p:cxnSp>
        <p:nvCxnSpPr>
          <p:cNvPr id="160" name="Straight Arrow Connector 159">
            <a:extLst>
              <a:ext uri="{FF2B5EF4-FFF2-40B4-BE49-F238E27FC236}">
                <a16:creationId xmlns:a16="http://schemas.microsoft.com/office/drawing/2014/main" xmlns:mc="http://schemas.openxmlformats.org/markup-compatibility/2006" xmlns:p14="http://schemas.microsoft.com/office/powerpoint/2010/main" xmlns:a14="http://schemas.microsoft.com/office/drawing/2010/main" xmlns="" id="{6E510830-1CFF-4403-B3DE-5F74AF9CDA53}"/>
              </a:ext>
            </a:extLst>
          </p:cNvPr>
          <p:cNvCxnSpPr>
            <a:cxnSpLocks/>
          </p:cNvCxnSpPr>
          <p:nvPr/>
        </p:nvCxnSpPr>
        <p:spPr>
          <a:xfrm flipH="1">
            <a:off x="5521339" y="2267508"/>
            <a:ext cx="2068303" cy="12871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0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anim calcmode="lin" valueType="num">
                                      <p:cBhvr>
                                        <p:cTn id="13" dur="1000" fill="hold"/>
                                        <p:tgtEl>
                                          <p:spTgt spid="152"/>
                                        </p:tgtEl>
                                        <p:attrNameLst>
                                          <p:attrName>ppt_x</p:attrName>
                                        </p:attrNameLst>
                                      </p:cBhvr>
                                      <p:tavLst>
                                        <p:tav tm="0">
                                          <p:val>
                                            <p:strVal val="#ppt_x"/>
                                          </p:val>
                                        </p:tav>
                                        <p:tav tm="100000">
                                          <p:val>
                                            <p:strVal val="#ppt_x"/>
                                          </p:val>
                                        </p:tav>
                                      </p:tavLst>
                                    </p:anim>
                                    <p:anim calcmode="lin" valueType="num">
                                      <p:cBhvr>
                                        <p:cTn id="14" dur="1000" fill="hold"/>
                                        <p:tgtEl>
                                          <p:spTgt spid="1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fade">
                                      <p:cBhvr>
                                        <p:cTn id="17" dur="1000"/>
                                        <p:tgtEl>
                                          <p:spTgt spid="150"/>
                                        </p:tgtEl>
                                      </p:cBhvr>
                                    </p:animEffect>
                                    <p:anim calcmode="lin" valueType="num">
                                      <p:cBhvr>
                                        <p:cTn id="18" dur="1000" fill="hold"/>
                                        <p:tgtEl>
                                          <p:spTgt spid="150"/>
                                        </p:tgtEl>
                                        <p:attrNameLst>
                                          <p:attrName>ppt_x</p:attrName>
                                        </p:attrNameLst>
                                      </p:cBhvr>
                                      <p:tavLst>
                                        <p:tav tm="0">
                                          <p:val>
                                            <p:strVal val="#ppt_x"/>
                                          </p:val>
                                        </p:tav>
                                        <p:tav tm="100000">
                                          <p:val>
                                            <p:strVal val="#ppt_x"/>
                                          </p:val>
                                        </p:tav>
                                      </p:tavLst>
                                    </p:anim>
                                    <p:anim calcmode="lin" valueType="num">
                                      <p:cBhvr>
                                        <p:cTn id="19" dur="1000" fill="hold"/>
                                        <p:tgtEl>
                                          <p:spTgt spid="1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1000"/>
                                        <p:tgtEl>
                                          <p:spTgt spid="130"/>
                                        </p:tgtEl>
                                      </p:cBhvr>
                                    </p:animEffect>
                                    <p:anim calcmode="lin" valueType="num">
                                      <p:cBhvr>
                                        <p:cTn id="23" dur="1000" fill="hold"/>
                                        <p:tgtEl>
                                          <p:spTgt spid="130"/>
                                        </p:tgtEl>
                                        <p:attrNameLst>
                                          <p:attrName>ppt_x</p:attrName>
                                        </p:attrNameLst>
                                      </p:cBhvr>
                                      <p:tavLst>
                                        <p:tav tm="0">
                                          <p:val>
                                            <p:strVal val="#ppt_x"/>
                                          </p:val>
                                        </p:tav>
                                        <p:tav tm="100000">
                                          <p:val>
                                            <p:strVal val="#ppt_x"/>
                                          </p:val>
                                        </p:tav>
                                      </p:tavLst>
                                    </p:anim>
                                    <p:anim calcmode="lin" valueType="num">
                                      <p:cBhvr>
                                        <p:cTn id="24" dur="1000" fill="hold"/>
                                        <p:tgtEl>
                                          <p:spTgt spid="1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1000"/>
                                        <p:tgtEl>
                                          <p:spTgt spid="139"/>
                                        </p:tgtEl>
                                      </p:cBhvr>
                                    </p:animEffect>
                                    <p:anim calcmode="lin" valueType="num">
                                      <p:cBhvr>
                                        <p:cTn id="28" dur="1000" fill="hold"/>
                                        <p:tgtEl>
                                          <p:spTgt spid="139"/>
                                        </p:tgtEl>
                                        <p:attrNameLst>
                                          <p:attrName>ppt_x</p:attrName>
                                        </p:attrNameLst>
                                      </p:cBhvr>
                                      <p:tavLst>
                                        <p:tav tm="0">
                                          <p:val>
                                            <p:strVal val="#ppt_x"/>
                                          </p:val>
                                        </p:tav>
                                        <p:tav tm="100000">
                                          <p:val>
                                            <p:strVal val="#ppt_x"/>
                                          </p:val>
                                        </p:tav>
                                      </p:tavLst>
                                    </p:anim>
                                    <p:anim calcmode="lin" valueType="num">
                                      <p:cBhvr>
                                        <p:cTn id="29" dur="1000" fill="hold"/>
                                        <p:tgtEl>
                                          <p:spTgt spid="1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fade">
                                      <p:cBhvr>
                                        <p:cTn id="32" dur="1000"/>
                                        <p:tgtEl>
                                          <p:spTgt spid="140"/>
                                        </p:tgtEl>
                                      </p:cBhvr>
                                    </p:animEffect>
                                    <p:anim calcmode="lin" valueType="num">
                                      <p:cBhvr>
                                        <p:cTn id="33" dur="1000" fill="hold"/>
                                        <p:tgtEl>
                                          <p:spTgt spid="140"/>
                                        </p:tgtEl>
                                        <p:attrNameLst>
                                          <p:attrName>ppt_x</p:attrName>
                                        </p:attrNameLst>
                                      </p:cBhvr>
                                      <p:tavLst>
                                        <p:tav tm="0">
                                          <p:val>
                                            <p:strVal val="#ppt_x"/>
                                          </p:val>
                                        </p:tav>
                                        <p:tav tm="100000">
                                          <p:val>
                                            <p:strVal val="#ppt_x"/>
                                          </p:val>
                                        </p:tav>
                                      </p:tavLst>
                                    </p:anim>
                                    <p:anim calcmode="lin" valueType="num">
                                      <p:cBhvr>
                                        <p:cTn id="34"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fade">
                                      <p:cBhvr>
                                        <p:cTn id="39" dur="1000"/>
                                        <p:tgtEl>
                                          <p:spTgt spid="153"/>
                                        </p:tgtEl>
                                      </p:cBhvr>
                                    </p:animEffect>
                                    <p:anim calcmode="lin" valueType="num">
                                      <p:cBhvr>
                                        <p:cTn id="40" dur="1000" fill="hold"/>
                                        <p:tgtEl>
                                          <p:spTgt spid="153"/>
                                        </p:tgtEl>
                                        <p:attrNameLst>
                                          <p:attrName>ppt_x</p:attrName>
                                        </p:attrNameLst>
                                      </p:cBhvr>
                                      <p:tavLst>
                                        <p:tav tm="0">
                                          <p:val>
                                            <p:strVal val="#ppt_x"/>
                                          </p:val>
                                        </p:tav>
                                        <p:tav tm="100000">
                                          <p:val>
                                            <p:strVal val="#ppt_x"/>
                                          </p:val>
                                        </p:tav>
                                      </p:tavLst>
                                    </p:anim>
                                    <p:anim calcmode="lin" valueType="num">
                                      <p:cBhvr>
                                        <p:cTn id="41" dur="1000" fill="hold"/>
                                        <p:tgtEl>
                                          <p:spTgt spid="15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1000"/>
                                        <p:tgtEl>
                                          <p:spTgt spid="151"/>
                                        </p:tgtEl>
                                      </p:cBhvr>
                                    </p:animEffect>
                                    <p:anim calcmode="lin" valueType="num">
                                      <p:cBhvr>
                                        <p:cTn id="45" dur="1000" fill="hold"/>
                                        <p:tgtEl>
                                          <p:spTgt spid="151"/>
                                        </p:tgtEl>
                                        <p:attrNameLst>
                                          <p:attrName>ppt_x</p:attrName>
                                        </p:attrNameLst>
                                      </p:cBhvr>
                                      <p:tavLst>
                                        <p:tav tm="0">
                                          <p:val>
                                            <p:strVal val="#ppt_x"/>
                                          </p:val>
                                        </p:tav>
                                        <p:tav tm="100000">
                                          <p:val>
                                            <p:strVal val="#ppt_x"/>
                                          </p:val>
                                        </p:tav>
                                      </p:tavLst>
                                    </p:anim>
                                    <p:anim calcmode="lin" valueType="num">
                                      <p:cBhvr>
                                        <p:cTn id="46" dur="1000" fill="hold"/>
                                        <p:tgtEl>
                                          <p:spTgt spid="15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1000"/>
                                        <p:tgtEl>
                                          <p:spTgt spid="122"/>
                                        </p:tgtEl>
                                      </p:cBhvr>
                                    </p:animEffect>
                                    <p:anim calcmode="lin" valueType="num">
                                      <p:cBhvr>
                                        <p:cTn id="55" dur="1000" fill="hold"/>
                                        <p:tgtEl>
                                          <p:spTgt spid="122"/>
                                        </p:tgtEl>
                                        <p:attrNameLst>
                                          <p:attrName>ppt_x</p:attrName>
                                        </p:attrNameLst>
                                      </p:cBhvr>
                                      <p:tavLst>
                                        <p:tav tm="0">
                                          <p:val>
                                            <p:strVal val="#ppt_x"/>
                                          </p:val>
                                        </p:tav>
                                        <p:tav tm="100000">
                                          <p:val>
                                            <p:strVal val="#ppt_x"/>
                                          </p:val>
                                        </p:tav>
                                      </p:tavLst>
                                    </p:anim>
                                    <p:anim calcmode="lin" valueType="num">
                                      <p:cBhvr>
                                        <p:cTn id="5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32"/>
                                        </p:tgtEl>
                                        <p:attrNameLst>
                                          <p:attrName>style.visibility</p:attrName>
                                        </p:attrNameLst>
                                      </p:cBhvr>
                                      <p:to>
                                        <p:strVal val="visible"/>
                                      </p:to>
                                    </p:set>
                                    <p:animEffect transition="in" filter="fade">
                                      <p:cBhvr>
                                        <p:cTn id="61" dur="1000"/>
                                        <p:tgtEl>
                                          <p:spTgt spid="132"/>
                                        </p:tgtEl>
                                      </p:cBhvr>
                                    </p:animEffect>
                                    <p:anim calcmode="lin" valueType="num">
                                      <p:cBhvr>
                                        <p:cTn id="62" dur="1000" fill="hold"/>
                                        <p:tgtEl>
                                          <p:spTgt spid="132"/>
                                        </p:tgtEl>
                                        <p:attrNameLst>
                                          <p:attrName>ppt_x</p:attrName>
                                        </p:attrNameLst>
                                      </p:cBhvr>
                                      <p:tavLst>
                                        <p:tav tm="0">
                                          <p:val>
                                            <p:strVal val="#ppt_x"/>
                                          </p:val>
                                        </p:tav>
                                        <p:tav tm="100000">
                                          <p:val>
                                            <p:strVal val="#ppt_x"/>
                                          </p:val>
                                        </p:tav>
                                      </p:tavLst>
                                    </p:anim>
                                    <p:anim calcmode="lin" valueType="num">
                                      <p:cBhvr>
                                        <p:cTn id="63" dur="1000" fill="hold"/>
                                        <p:tgtEl>
                                          <p:spTgt spid="13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fade">
                                      <p:cBhvr>
                                        <p:cTn id="66" dur="1000"/>
                                        <p:tgtEl>
                                          <p:spTgt spid="133"/>
                                        </p:tgtEl>
                                      </p:cBhvr>
                                    </p:animEffect>
                                    <p:anim calcmode="lin" valueType="num">
                                      <p:cBhvr>
                                        <p:cTn id="67" dur="1000" fill="hold"/>
                                        <p:tgtEl>
                                          <p:spTgt spid="133"/>
                                        </p:tgtEl>
                                        <p:attrNameLst>
                                          <p:attrName>ppt_x</p:attrName>
                                        </p:attrNameLst>
                                      </p:cBhvr>
                                      <p:tavLst>
                                        <p:tav tm="0">
                                          <p:val>
                                            <p:strVal val="#ppt_x"/>
                                          </p:val>
                                        </p:tav>
                                        <p:tav tm="100000">
                                          <p:val>
                                            <p:strVal val="#ppt_x"/>
                                          </p:val>
                                        </p:tav>
                                      </p:tavLst>
                                    </p:anim>
                                    <p:anim calcmode="lin" valueType="num">
                                      <p:cBhvr>
                                        <p:cTn id="68" dur="1000" fill="hold"/>
                                        <p:tgtEl>
                                          <p:spTgt spid="13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1000"/>
                                        <p:tgtEl>
                                          <p:spTgt spid="121"/>
                                        </p:tgtEl>
                                      </p:cBhvr>
                                    </p:animEffect>
                                    <p:anim calcmode="lin" valueType="num">
                                      <p:cBhvr>
                                        <p:cTn id="72" dur="1000" fill="hold"/>
                                        <p:tgtEl>
                                          <p:spTgt spid="121"/>
                                        </p:tgtEl>
                                        <p:attrNameLst>
                                          <p:attrName>ppt_x</p:attrName>
                                        </p:attrNameLst>
                                      </p:cBhvr>
                                      <p:tavLst>
                                        <p:tav tm="0">
                                          <p:val>
                                            <p:strVal val="#ppt_x"/>
                                          </p:val>
                                        </p:tav>
                                        <p:tav tm="100000">
                                          <p:val>
                                            <p:strVal val="#ppt_x"/>
                                          </p:val>
                                        </p:tav>
                                      </p:tavLst>
                                    </p:anim>
                                    <p:anim calcmode="lin" valueType="num">
                                      <p:cBhvr>
                                        <p:cTn id="73" dur="1000" fill="hold"/>
                                        <p:tgtEl>
                                          <p:spTgt spid="1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1000"/>
                                        <p:tgtEl>
                                          <p:spTgt spid="138"/>
                                        </p:tgtEl>
                                      </p:cBhvr>
                                    </p:animEffect>
                                    <p:anim calcmode="lin" valueType="num">
                                      <p:cBhvr>
                                        <p:cTn id="77" dur="1000" fill="hold"/>
                                        <p:tgtEl>
                                          <p:spTgt spid="138"/>
                                        </p:tgtEl>
                                        <p:attrNameLst>
                                          <p:attrName>ppt_x</p:attrName>
                                        </p:attrNameLst>
                                      </p:cBhvr>
                                      <p:tavLst>
                                        <p:tav tm="0">
                                          <p:val>
                                            <p:strVal val="#ppt_x"/>
                                          </p:val>
                                        </p:tav>
                                        <p:tav tm="100000">
                                          <p:val>
                                            <p:strVal val="#ppt_x"/>
                                          </p:val>
                                        </p:tav>
                                      </p:tavLst>
                                    </p:anim>
                                    <p:anim calcmode="lin" valueType="num">
                                      <p:cBhvr>
                                        <p:cTn id="78"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1000"/>
                                        <p:tgtEl>
                                          <p:spTgt spid="134"/>
                                        </p:tgtEl>
                                      </p:cBhvr>
                                    </p:animEffect>
                                    <p:anim calcmode="lin" valueType="num">
                                      <p:cBhvr>
                                        <p:cTn id="84" dur="1000" fill="hold"/>
                                        <p:tgtEl>
                                          <p:spTgt spid="134"/>
                                        </p:tgtEl>
                                        <p:attrNameLst>
                                          <p:attrName>ppt_x</p:attrName>
                                        </p:attrNameLst>
                                      </p:cBhvr>
                                      <p:tavLst>
                                        <p:tav tm="0">
                                          <p:val>
                                            <p:strVal val="#ppt_x"/>
                                          </p:val>
                                        </p:tav>
                                        <p:tav tm="100000">
                                          <p:val>
                                            <p:strVal val="#ppt_x"/>
                                          </p:val>
                                        </p:tav>
                                      </p:tavLst>
                                    </p:anim>
                                    <p:anim calcmode="lin" valueType="num">
                                      <p:cBhvr>
                                        <p:cTn id="85" dur="1000" fill="hold"/>
                                        <p:tgtEl>
                                          <p:spTgt spid="134"/>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42"/>
                                        </p:tgtEl>
                                        <p:attrNameLst>
                                          <p:attrName>style.visibility</p:attrName>
                                        </p:attrNameLst>
                                      </p:cBhvr>
                                      <p:to>
                                        <p:strVal val="visible"/>
                                      </p:to>
                                    </p:set>
                                    <p:animEffect transition="in" filter="fade">
                                      <p:cBhvr>
                                        <p:cTn id="88" dur="1000"/>
                                        <p:tgtEl>
                                          <p:spTgt spid="142"/>
                                        </p:tgtEl>
                                      </p:cBhvr>
                                    </p:animEffect>
                                    <p:anim calcmode="lin" valueType="num">
                                      <p:cBhvr>
                                        <p:cTn id="89" dur="1000" fill="hold"/>
                                        <p:tgtEl>
                                          <p:spTgt spid="142"/>
                                        </p:tgtEl>
                                        <p:attrNameLst>
                                          <p:attrName>ppt_x</p:attrName>
                                        </p:attrNameLst>
                                      </p:cBhvr>
                                      <p:tavLst>
                                        <p:tav tm="0">
                                          <p:val>
                                            <p:strVal val="#ppt_x"/>
                                          </p:val>
                                        </p:tav>
                                        <p:tav tm="100000">
                                          <p:val>
                                            <p:strVal val="#ppt_x"/>
                                          </p:val>
                                        </p:tav>
                                      </p:tavLst>
                                    </p:anim>
                                    <p:anim calcmode="lin" valueType="num">
                                      <p:cBhvr>
                                        <p:cTn id="90" dur="1000" fill="hold"/>
                                        <p:tgtEl>
                                          <p:spTgt spid="14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43"/>
                                        </p:tgtEl>
                                        <p:attrNameLst>
                                          <p:attrName>style.visibility</p:attrName>
                                        </p:attrNameLst>
                                      </p:cBhvr>
                                      <p:to>
                                        <p:strVal val="visible"/>
                                      </p:to>
                                    </p:set>
                                    <p:animEffect transition="in" filter="fade">
                                      <p:cBhvr>
                                        <p:cTn id="93" dur="1000"/>
                                        <p:tgtEl>
                                          <p:spTgt spid="143"/>
                                        </p:tgtEl>
                                      </p:cBhvr>
                                    </p:animEffect>
                                    <p:anim calcmode="lin" valueType="num">
                                      <p:cBhvr>
                                        <p:cTn id="94" dur="1000" fill="hold"/>
                                        <p:tgtEl>
                                          <p:spTgt spid="143"/>
                                        </p:tgtEl>
                                        <p:attrNameLst>
                                          <p:attrName>ppt_x</p:attrName>
                                        </p:attrNameLst>
                                      </p:cBhvr>
                                      <p:tavLst>
                                        <p:tav tm="0">
                                          <p:val>
                                            <p:strVal val="#ppt_x"/>
                                          </p:val>
                                        </p:tav>
                                        <p:tav tm="100000">
                                          <p:val>
                                            <p:strVal val="#ppt_x"/>
                                          </p:val>
                                        </p:tav>
                                      </p:tavLst>
                                    </p:anim>
                                    <p:anim calcmode="lin" valueType="num">
                                      <p:cBhvr>
                                        <p:cTn id="95" dur="1000" fill="hold"/>
                                        <p:tgtEl>
                                          <p:spTgt spid="14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fade">
                                      <p:cBhvr>
                                        <p:cTn id="98" dur="1000"/>
                                        <p:tgtEl>
                                          <p:spTgt spid="135"/>
                                        </p:tgtEl>
                                      </p:cBhvr>
                                    </p:animEffect>
                                    <p:anim calcmode="lin" valueType="num">
                                      <p:cBhvr>
                                        <p:cTn id="99" dur="1000" fill="hold"/>
                                        <p:tgtEl>
                                          <p:spTgt spid="135"/>
                                        </p:tgtEl>
                                        <p:attrNameLst>
                                          <p:attrName>ppt_x</p:attrName>
                                        </p:attrNameLst>
                                      </p:cBhvr>
                                      <p:tavLst>
                                        <p:tav tm="0">
                                          <p:val>
                                            <p:strVal val="#ppt_x"/>
                                          </p:val>
                                        </p:tav>
                                        <p:tav tm="100000">
                                          <p:val>
                                            <p:strVal val="#ppt_x"/>
                                          </p:val>
                                        </p:tav>
                                      </p:tavLst>
                                    </p:anim>
                                    <p:anim calcmode="lin" valueType="num">
                                      <p:cBhvr>
                                        <p:cTn id="100" dur="1000" fill="hold"/>
                                        <p:tgtEl>
                                          <p:spTgt spid="135"/>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fade">
                                      <p:cBhvr>
                                        <p:cTn id="103" dur="1000"/>
                                        <p:tgtEl>
                                          <p:spTgt spid="145"/>
                                        </p:tgtEl>
                                      </p:cBhvr>
                                    </p:animEffect>
                                    <p:anim calcmode="lin" valueType="num">
                                      <p:cBhvr>
                                        <p:cTn id="104" dur="1000" fill="hold"/>
                                        <p:tgtEl>
                                          <p:spTgt spid="145"/>
                                        </p:tgtEl>
                                        <p:attrNameLst>
                                          <p:attrName>ppt_x</p:attrName>
                                        </p:attrNameLst>
                                      </p:cBhvr>
                                      <p:tavLst>
                                        <p:tav tm="0">
                                          <p:val>
                                            <p:strVal val="#ppt_x"/>
                                          </p:val>
                                        </p:tav>
                                        <p:tav tm="100000">
                                          <p:val>
                                            <p:strVal val="#ppt_x"/>
                                          </p:val>
                                        </p:tav>
                                      </p:tavLst>
                                    </p:anim>
                                    <p:anim calcmode="lin" valueType="num">
                                      <p:cBhvr>
                                        <p:cTn id="105" dur="1000" fill="hold"/>
                                        <p:tgtEl>
                                          <p:spTgt spid="14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1000"/>
                                        <p:tgtEl>
                                          <p:spTgt spid="144"/>
                                        </p:tgtEl>
                                      </p:cBhvr>
                                    </p:animEffect>
                                    <p:anim calcmode="lin" valueType="num">
                                      <p:cBhvr>
                                        <p:cTn id="109" dur="1000" fill="hold"/>
                                        <p:tgtEl>
                                          <p:spTgt spid="144"/>
                                        </p:tgtEl>
                                        <p:attrNameLst>
                                          <p:attrName>ppt_x</p:attrName>
                                        </p:attrNameLst>
                                      </p:cBhvr>
                                      <p:tavLst>
                                        <p:tav tm="0">
                                          <p:val>
                                            <p:strVal val="#ppt_x"/>
                                          </p:val>
                                        </p:tav>
                                        <p:tav tm="100000">
                                          <p:val>
                                            <p:strVal val="#ppt_x"/>
                                          </p:val>
                                        </p:tav>
                                      </p:tavLst>
                                    </p:anim>
                                    <p:anim calcmode="lin" valueType="num">
                                      <p:cBhvr>
                                        <p:cTn id="110" dur="1000" fill="hold"/>
                                        <p:tgtEl>
                                          <p:spTgt spid="144"/>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136"/>
                                        </p:tgtEl>
                                        <p:attrNameLst>
                                          <p:attrName>style.visibility</p:attrName>
                                        </p:attrNameLst>
                                      </p:cBhvr>
                                      <p:to>
                                        <p:strVal val="visible"/>
                                      </p:to>
                                    </p:set>
                                    <p:animEffect transition="in" filter="fade">
                                      <p:cBhvr>
                                        <p:cTn id="113" dur="1000"/>
                                        <p:tgtEl>
                                          <p:spTgt spid="136"/>
                                        </p:tgtEl>
                                      </p:cBhvr>
                                    </p:animEffect>
                                    <p:anim calcmode="lin" valueType="num">
                                      <p:cBhvr>
                                        <p:cTn id="114" dur="1000" fill="hold"/>
                                        <p:tgtEl>
                                          <p:spTgt spid="136"/>
                                        </p:tgtEl>
                                        <p:attrNameLst>
                                          <p:attrName>ppt_x</p:attrName>
                                        </p:attrNameLst>
                                      </p:cBhvr>
                                      <p:tavLst>
                                        <p:tav tm="0">
                                          <p:val>
                                            <p:strVal val="#ppt_x"/>
                                          </p:val>
                                        </p:tav>
                                        <p:tav tm="100000">
                                          <p:val>
                                            <p:strVal val="#ppt_x"/>
                                          </p:val>
                                        </p:tav>
                                      </p:tavLst>
                                    </p:anim>
                                    <p:anim calcmode="lin" valueType="num">
                                      <p:cBhvr>
                                        <p:cTn id="115" dur="1000" fill="hold"/>
                                        <p:tgtEl>
                                          <p:spTgt spid="136"/>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24"/>
                                        </p:tgtEl>
                                        <p:attrNameLst>
                                          <p:attrName>style.visibility</p:attrName>
                                        </p:attrNameLst>
                                      </p:cBhvr>
                                      <p:to>
                                        <p:strVal val="visible"/>
                                      </p:to>
                                    </p:set>
                                    <p:animEffect transition="in" filter="fade">
                                      <p:cBhvr>
                                        <p:cTn id="118" dur="1000"/>
                                        <p:tgtEl>
                                          <p:spTgt spid="124"/>
                                        </p:tgtEl>
                                      </p:cBhvr>
                                    </p:animEffect>
                                    <p:anim calcmode="lin" valueType="num">
                                      <p:cBhvr>
                                        <p:cTn id="119" dur="1000" fill="hold"/>
                                        <p:tgtEl>
                                          <p:spTgt spid="124"/>
                                        </p:tgtEl>
                                        <p:attrNameLst>
                                          <p:attrName>ppt_x</p:attrName>
                                        </p:attrNameLst>
                                      </p:cBhvr>
                                      <p:tavLst>
                                        <p:tav tm="0">
                                          <p:val>
                                            <p:strVal val="#ppt_x"/>
                                          </p:val>
                                        </p:tav>
                                        <p:tav tm="100000">
                                          <p:val>
                                            <p:strVal val="#ppt_x"/>
                                          </p:val>
                                        </p:tav>
                                      </p:tavLst>
                                    </p:anim>
                                    <p:anim calcmode="lin" valueType="num">
                                      <p:cBhvr>
                                        <p:cTn id="120" dur="1000" fill="hold"/>
                                        <p:tgtEl>
                                          <p:spTgt spid="12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1000"/>
                                        <p:tgtEl>
                                          <p:spTgt spid="126"/>
                                        </p:tgtEl>
                                      </p:cBhvr>
                                    </p:animEffect>
                                    <p:anim calcmode="lin" valueType="num">
                                      <p:cBhvr>
                                        <p:cTn id="124" dur="1000" fill="hold"/>
                                        <p:tgtEl>
                                          <p:spTgt spid="126"/>
                                        </p:tgtEl>
                                        <p:attrNameLst>
                                          <p:attrName>ppt_x</p:attrName>
                                        </p:attrNameLst>
                                      </p:cBhvr>
                                      <p:tavLst>
                                        <p:tav tm="0">
                                          <p:val>
                                            <p:strVal val="#ppt_x"/>
                                          </p:val>
                                        </p:tav>
                                        <p:tav tm="100000">
                                          <p:val>
                                            <p:strVal val="#ppt_x"/>
                                          </p:val>
                                        </p:tav>
                                      </p:tavLst>
                                    </p:anim>
                                    <p:anim calcmode="lin" valueType="num">
                                      <p:cBhvr>
                                        <p:cTn id="125" dur="1000" fill="hold"/>
                                        <p:tgtEl>
                                          <p:spTgt spid="126"/>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137"/>
                                        </p:tgtEl>
                                        <p:attrNameLst>
                                          <p:attrName>style.visibility</p:attrName>
                                        </p:attrNameLst>
                                      </p:cBhvr>
                                      <p:to>
                                        <p:strVal val="visible"/>
                                      </p:to>
                                    </p:set>
                                    <p:animEffect transition="in" filter="fade">
                                      <p:cBhvr>
                                        <p:cTn id="128" dur="1000"/>
                                        <p:tgtEl>
                                          <p:spTgt spid="137"/>
                                        </p:tgtEl>
                                      </p:cBhvr>
                                    </p:animEffect>
                                    <p:anim calcmode="lin" valueType="num">
                                      <p:cBhvr>
                                        <p:cTn id="129" dur="1000" fill="hold"/>
                                        <p:tgtEl>
                                          <p:spTgt spid="137"/>
                                        </p:tgtEl>
                                        <p:attrNameLst>
                                          <p:attrName>ppt_x</p:attrName>
                                        </p:attrNameLst>
                                      </p:cBhvr>
                                      <p:tavLst>
                                        <p:tav tm="0">
                                          <p:val>
                                            <p:strVal val="#ppt_x"/>
                                          </p:val>
                                        </p:tav>
                                        <p:tav tm="100000">
                                          <p:val>
                                            <p:strVal val="#ppt_x"/>
                                          </p:val>
                                        </p:tav>
                                      </p:tavLst>
                                    </p:anim>
                                    <p:anim calcmode="lin" valueType="num">
                                      <p:cBhvr>
                                        <p:cTn id="13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1000"/>
                                        <p:tgtEl>
                                          <p:spTgt spid="148"/>
                                        </p:tgtEl>
                                      </p:cBhvr>
                                    </p:animEffect>
                                    <p:anim calcmode="lin" valueType="num">
                                      <p:cBhvr>
                                        <p:cTn id="136" dur="1000" fill="hold"/>
                                        <p:tgtEl>
                                          <p:spTgt spid="148"/>
                                        </p:tgtEl>
                                        <p:attrNameLst>
                                          <p:attrName>ppt_x</p:attrName>
                                        </p:attrNameLst>
                                      </p:cBhvr>
                                      <p:tavLst>
                                        <p:tav tm="0">
                                          <p:val>
                                            <p:strVal val="#ppt_x"/>
                                          </p:val>
                                        </p:tav>
                                        <p:tav tm="100000">
                                          <p:val>
                                            <p:strVal val="#ppt_x"/>
                                          </p:val>
                                        </p:tav>
                                      </p:tavLst>
                                    </p:anim>
                                    <p:anim calcmode="lin" valueType="num">
                                      <p:cBhvr>
                                        <p:cTn id="137" dur="10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25"/>
                                        </p:tgtEl>
                                        <p:attrNameLst>
                                          <p:attrName>style.visibility</p:attrName>
                                        </p:attrNameLst>
                                      </p:cBhvr>
                                      <p:to>
                                        <p:strVal val="visible"/>
                                      </p:to>
                                    </p:set>
                                    <p:animEffect transition="in" filter="fade">
                                      <p:cBhvr>
                                        <p:cTn id="140" dur="1000"/>
                                        <p:tgtEl>
                                          <p:spTgt spid="125"/>
                                        </p:tgtEl>
                                      </p:cBhvr>
                                    </p:animEffect>
                                    <p:anim calcmode="lin" valueType="num">
                                      <p:cBhvr>
                                        <p:cTn id="141" dur="1000" fill="hold"/>
                                        <p:tgtEl>
                                          <p:spTgt spid="125"/>
                                        </p:tgtEl>
                                        <p:attrNameLst>
                                          <p:attrName>ppt_x</p:attrName>
                                        </p:attrNameLst>
                                      </p:cBhvr>
                                      <p:tavLst>
                                        <p:tav tm="0">
                                          <p:val>
                                            <p:strVal val="#ppt_x"/>
                                          </p:val>
                                        </p:tav>
                                        <p:tav tm="100000">
                                          <p:val>
                                            <p:strVal val="#ppt_x"/>
                                          </p:val>
                                        </p:tav>
                                      </p:tavLst>
                                    </p:anim>
                                    <p:anim calcmode="lin" valueType="num">
                                      <p:cBhvr>
                                        <p:cTn id="142" dur="1000" fill="hold"/>
                                        <p:tgtEl>
                                          <p:spTgt spid="125"/>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fade">
                                      <p:cBhvr>
                                        <p:cTn id="145" dur="1000"/>
                                        <p:tgtEl>
                                          <p:spTgt spid="127"/>
                                        </p:tgtEl>
                                      </p:cBhvr>
                                    </p:animEffect>
                                    <p:anim calcmode="lin" valueType="num">
                                      <p:cBhvr>
                                        <p:cTn id="146" dur="1000" fill="hold"/>
                                        <p:tgtEl>
                                          <p:spTgt spid="127"/>
                                        </p:tgtEl>
                                        <p:attrNameLst>
                                          <p:attrName>ppt_x</p:attrName>
                                        </p:attrNameLst>
                                      </p:cBhvr>
                                      <p:tavLst>
                                        <p:tav tm="0">
                                          <p:val>
                                            <p:strVal val="#ppt_x"/>
                                          </p:val>
                                        </p:tav>
                                        <p:tav tm="100000">
                                          <p:val>
                                            <p:strVal val="#ppt_x"/>
                                          </p:val>
                                        </p:tav>
                                      </p:tavLst>
                                    </p:anim>
                                    <p:anim calcmode="lin" valueType="num">
                                      <p:cBhvr>
                                        <p:cTn id="147" dur="1000" fill="hold"/>
                                        <p:tgtEl>
                                          <p:spTgt spid="127"/>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123"/>
                                        </p:tgtEl>
                                        <p:attrNameLst>
                                          <p:attrName>style.visibility</p:attrName>
                                        </p:attrNameLst>
                                      </p:cBhvr>
                                      <p:to>
                                        <p:strVal val="visible"/>
                                      </p:to>
                                    </p:set>
                                    <p:animEffect transition="in" filter="fade">
                                      <p:cBhvr>
                                        <p:cTn id="150" dur="1000"/>
                                        <p:tgtEl>
                                          <p:spTgt spid="123"/>
                                        </p:tgtEl>
                                      </p:cBhvr>
                                    </p:animEffect>
                                    <p:anim calcmode="lin" valueType="num">
                                      <p:cBhvr>
                                        <p:cTn id="151" dur="1000" fill="hold"/>
                                        <p:tgtEl>
                                          <p:spTgt spid="123"/>
                                        </p:tgtEl>
                                        <p:attrNameLst>
                                          <p:attrName>ppt_x</p:attrName>
                                        </p:attrNameLst>
                                      </p:cBhvr>
                                      <p:tavLst>
                                        <p:tav tm="0">
                                          <p:val>
                                            <p:strVal val="#ppt_x"/>
                                          </p:val>
                                        </p:tav>
                                        <p:tav tm="100000">
                                          <p:val>
                                            <p:strVal val="#ppt_x"/>
                                          </p:val>
                                        </p:tav>
                                      </p:tavLst>
                                    </p:anim>
                                    <p:anim calcmode="lin" valueType="num">
                                      <p:cBhvr>
                                        <p:cTn id="152" dur="1000" fill="hold"/>
                                        <p:tgtEl>
                                          <p:spTgt spid="123"/>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41"/>
                                        </p:tgtEl>
                                        <p:attrNameLst>
                                          <p:attrName>style.visibility</p:attrName>
                                        </p:attrNameLst>
                                      </p:cBhvr>
                                      <p:to>
                                        <p:strVal val="visible"/>
                                      </p:to>
                                    </p:set>
                                    <p:animEffect transition="in" filter="fade">
                                      <p:cBhvr>
                                        <p:cTn id="155" dur="1000"/>
                                        <p:tgtEl>
                                          <p:spTgt spid="141"/>
                                        </p:tgtEl>
                                      </p:cBhvr>
                                    </p:animEffect>
                                    <p:anim calcmode="lin" valueType="num">
                                      <p:cBhvr>
                                        <p:cTn id="156" dur="1000" fill="hold"/>
                                        <p:tgtEl>
                                          <p:spTgt spid="141"/>
                                        </p:tgtEl>
                                        <p:attrNameLst>
                                          <p:attrName>ppt_x</p:attrName>
                                        </p:attrNameLst>
                                      </p:cBhvr>
                                      <p:tavLst>
                                        <p:tav tm="0">
                                          <p:val>
                                            <p:strVal val="#ppt_x"/>
                                          </p:val>
                                        </p:tav>
                                        <p:tav tm="100000">
                                          <p:val>
                                            <p:strVal val="#ppt_x"/>
                                          </p:val>
                                        </p:tav>
                                      </p:tavLst>
                                    </p:anim>
                                    <p:anim calcmode="lin" valueType="num">
                                      <p:cBhvr>
                                        <p:cTn id="157" dur="1000" fill="hold"/>
                                        <p:tgtEl>
                                          <p:spTgt spid="141"/>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129"/>
                                        </p:tgtEl>
                                        <p:attrNameLst>
                                          <p:attrName>style.visibility</p:attrName>
                                        </p:attrNameLst>
                                      </p:cBhvr>
                                      <p:to>
                                        <p:strVal val="visible"/>
                                      </p:to>
                                    </p:set>
                                    <p:animEffect transition="in" filter="fade">
                                      <p:cBhvr>
                                        <p:cTn id="160" dur="1000"/>
                                        <p:tgtEl>
                                          <p:spTgt spid="129"/>
                                        </p:tgtEl>
                                      </p:cBhvr>
                                    </p:animEffect>
                                    <p:anim calcmode="lin" valueType="num">
                                      <p:cBhvr>
                                        <p:cTn id="161" dur="1000" fill="hold"/>
                                        <p:tgtEl>
                                          <p:spTgt spid="129"/>
                                        </p:tgtEl>
                                        <p:attrNameLst>
                                          <p:attrName>ppt_x</p:attrName>
                                        </p:attrNameLst>
                                      </p:cBhvr>
                                      <p:tavLst>
                                        <p:tav tm="0">
                                          <p:val>
                                            <p:strVal val="#ppt_x"/>
                                          </p:val>
                                        </p:tav>
                                        <p:tav tm="100000">
                                          <p:val>
                                            <p:strVal val="#ppt_x"/>
                                          </p:val>
                                        </p:tav>
                                      </p:tavLst>
                                    </p:anim>
                                    <p:anim calcmode="lin" valueType="num">
                                      <p:cBhvr>
                                        <p:cTn id="162" dur="1000" fill="hold"/>
                                        <p:tgtEl>
                                          <p:spTgt spid="129"/>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13"/>
                                        </p:tgtEl>
                                        <p:attrNameLst>
                                          <p:attrName>style.visibility</p:attrName>
                                        </p:attrNameLst>
                                      </p:cBhvr>
                                      <p:to>
                                        <p:strVal val="visible"/>
                                      </p:to>
                                    </p:set>
                                    <p:animEffect transition="in" filter="fade">
                                      <p:cBhvr>
                                        <p:cTn id="165" dur="1000"/>
                                        <p:tgtEl>
                                          <p:spTgt spid="113"/>
                                        </p:tgtEl>
                                      </p:cBhvr>
                                    </p:animEffect>
                                    <p:anim calcmode="lin" valueType="num">
                                      <p:cBhvr>
                                        <p:cTn id="166" dur="1000" fill="hold"/>
                                        <p:tgtEl>
                                          <p:spTgt spid="113"/>
                                        </p:tgtEl>
                                        <p:attrNameLst>
                                          <p:attrName>ppt_x</p:attrName>
                                        </p:attrNameLst>
                                      </p:cBhvr>
                                      <p:tavLst>
                                        <p:tav tm="0">
                                          <p:val>
                                            <p:strVal val="#ppt_x"/>
                                          </p:val>
                                        </p:tav>
                                        <p:tav tm="100000">
                                          <p:val>
                                            <p:strVal val="#ppt_x"/>
                                          </p:val>
                                        </p:tav>
                                      </p:tavLst>
                                    </p:anim>
                                    <p:anim calcmode="lin" valueType="num">
                                      <p:cBhvr>
                                        <p:cTn id="167" dur="1000" fill="hold"/>
                                        <p:tgtEl>
                                          <p:spTgt spid="113"/>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112"/>
                                        </p:tgtEl>
                                        <p:attrNameLst>
                                          <p:attrName>style.visibility</p:attrName>
                                        </p:attrNameLst>
                                      </p:cBhvr>
                                      <p:to>
                                        <p:strVal val="visible"/>
                                      </p:to>
                                    </p:set>
                                    <p:animEffect transition="in" filter="fade">
                                      <p:cBhvr>
                                        <p:cTn id="170" dur="1000"/>
                                        <p:tgtEl>
                                          <p:spTgt spid="112"/>
                                        </p:tgtEl>
                                      </p:cBhvr>
                                    </p:animEffect>
                                    <p:anim calcmode="lin" valueType="num">
                                      <p:cBhvr>
                                        <p:cTn id="171" dur="1000" fill="hold"/>
                                        <p:tgtEl>
                                          <p:spTgt spid="112"/>
                                        </p:tgtEl>
                                        <p:attrNameLst>
                                          <p:attrName>ppt_x</p:attrName>
                                        </p:attrNameLst>
                                      </p:cBhvr>
                                      <p:tavLst>
                                        <p:tav tm="0">
                                          <p:val>
                                            <p:strVal val="#ppt_x"/>
                                          </p:val>
                                        </p:tav>
                                        <p:tav tm="100000">
                                          <p:val>
                                            <p:strVal val="#ppt_x"/>
                                          </p:val>
                                        </p:tav>
                                      </p:tavLst>
                                    </p:anim>
                                    <p:anim calcmode="lin" valueType="num">
                                      <p:cBhvr>
                                        <p:cTn id="172" dur="1000" fill="hold"/>
                                        <p:tgtEl>
                                          <p:spTgt spid="112"/>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animEffect transition="in" filter="fade">
                                      <p:cBhvr>
                                        <p:cTn id="175" dur="1000"/>
                                        <p:tgtEl>
                                          <p:spTgt spid="111"/>
                                        </p:tgtEl>
                                      </p:cBhvr>
                                    </p:animEffect>
                                    <p:anim calcmode="lin" valueType="num">
                                      <p:cBhvr>
                                        <p:cTn id="176" dur="1000" fill="hold"/>
                                        <p:tgtEl>
                                          <p:spTgt spid="111"/>
                                        </p:tgtEl>
                                        <p:attrNameLst>
                                          <p:attrName>ppt_x</p:attrName>
                                        </p:attrNameLst>
                                      </p:cBhvr>
                                      <p:tavLst>
                                        <p:tav tm="0">
                                          <p:val>
                                            <p:strVal val="#ppt_x"/>
                                          </p:val>
                                        </p:tav>
                                        <p:tav tm="100000">
                                          <p:val>
                                            <p:strVal val="#ppt_x"/>
                                          </p:val>
                                        </p:tav>
                                      </p:tavLst>
                                    </p:anim>
                                    <p:anim calcmode="lin" valueType="num">
                                      <p:cBhvr>
                                        <p:cTn id="177" dur="1000" fill="hold"/>
                                        <p:tgtEl>
                                          <p:spTgt spid="111"/>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114"/>
                                        </p:tgtEl>
                                        <p:attrNameLst>
                                          <p:attrName>style.visibility</p:attrName>
                                        </p:attrNameLst>
                                      </p:cBhvr>
                                      <p:to>
                                        <p:strVal val="visible"/>
                                      </p:to>
                                    </p:set>
                                    <p:animEffect transition="in" filter="fade">
                                      <p:cBhvr>
                                        <p:cTn id="180" dur="1000"/>
                                        <p:tgtEl>
                                          <p:spTgt spid="114"/>
                                        </p:tgtEl>
                                      </p:cBhvr>
                                    </p:animEffect>
                                    <p:anim calcmode="lin" valueType="num">
                                      <p:cBhvr>
                                        <p:cTn id="181" dur="1000" fill="hold"/>
                                        <p:tgtEl>
                                          <p:spTgt spid="114"/>
                                        </p:tgtEl>
                                        <p:attrNameLst>
                                          <p:attrName>ppt_x</p:attrName>
                                        </p:attrNameLst>
                                      </p:cBhvr>
                                      <p:tavLst>
                                        <p:tav tm="0">
                                          <p:val>
                                            <p:strVal val="#ppt_x"/>
                                          </p:val>
                                        </p:tav>
                                        <p:tav tm="100000">
                                          <p:val>
                                            <p:strVal val="#ppt_x"/>
                                          </p:val>
                                        </p:tav>
                                      </p:tavLst>
                                    </p:anim>
                                    <p:anim calcmode="lin" valueType="num">
                                      <p:cBhvr>
                                        <p:cTn id="182"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1000"/>
                                        <p:tgtEl>
                                          <p:spTgt spid="159"/>
                                        </p:tgtEl>
                                      </p:cBhvr>
                                    </p:animEffect>
                                    <p:anim calcmode="lin" valueType="num">
                                      <p:cBhvr>
                                        <p:cTn id="188" dur="1000" fill="hold"/>
                                        <p:tgtEl>
                                          <p:spTgt spid="159"/>
                                        </p:tgtEl>
                                        <p:attrNameLst>
                                          <p:attrName>ppt_x</p:attrName>
                                        </p:attrNameLst>
                                      </p:cBhvr>
                                      <p:tavLst>
                                        <p:tav tm="0">
                                          <p:val>
                                            <p:strVal val="#ppt_x"/>
                                          </p:val>
                                        </p:tav>
                                        <p:tav tm="100000">
                                          <p:val>
                                            <p:strVal val="#ppt_x"/>
                                          </p:val>
                                        </p:tav>
                                      </p:tavLst>
                                    </p:anim>
                                    <p:anim calcmode="lin" valueType="num">
                                      <p:cBhvr>
                                        <p:cTn id="189" dur="1000" fill="hold"/>
                                        <p:tgtEl>
                                          <p:spTgt spid="159"/>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58"/>
                                        </p:tgtEl>
                                        <p:attrNameLst>
                                          <p:attrName>style.visibility</p:attrName>
                                        </p:attrNameLst>
                                      </p:cBhvr>
                                      <p:to>
                                        <p:strVal val="visible"/>
                                      </p:to>
                                    </p:set>
                                    <p:animEffect transition="in" filter="fade">
                                      <p:cBhvr>
                                        <p:cTn id="192" dur="1000"/>
                                        <p:tgtEl>
                                          <p:spTgt spid="158"/>
                                        </p:tgtEl>
                                      </p:cBhvr>
                                    </p:animEffect>
                                    <p:anim calcmode="lin" valueType="num">
                                      <p:cBhvr>
                                        <p:cTn id="193" dur="1000" fill="hold"/>
                                        <p:tgtEl>
                                          <p:spTgt spid="158"/>
                                        </p:tgtEl>
                                        <p:attrNameLst>
                                          <p:attrName>ppt_x</p:attrName>
                                        </p:attrNameLst>
                                      </p:cBhvr>
                                      <p:tavLst>
                                        <p:tav tm="0">
                                          <p:val>
                                            <p:strVal val="#ppt_x"/>
                                          </p:val>
                                        </p:tav>
                                        <p:tav tm="100000">
                                          <p:val>
                                            <p:strVal val="#ppt_x"/>
                                          </p:val>
                                        </p:tav>
                                      </p:tavLst>
                                    </p:anim>
                                    <p:anim calcmode="lin" valueType="num">
                                      <p:cBhvr>
                                        <p:cTn id="194" dur="1000" fill="hold"/>
                                        <p:tgtEl>
                                          <p:spTgt spid="158"/>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54"/>
                                        </p:tgtEl>
                                        <p:attrNameLst>
                                          <p:attrName>style.visibility</p:attrName>
                                        </p:attrNameLst>
                                      </p:cBhvr>
                                      <p:to>
                                        <p:strVal val="visible"/>
                                      </p:to>
                                    </p:set>
                                    <p:animEffect transition="in" filter="fade">
                                      <p:cBhvr>
                                        <p:cTn id="197" dur="1000"/>
                                        <p:tgtEl>
                                          <p:spTgt spid="154"/>
                                        </p:tgtEl>
                                      </p:cBhvr>
                                    </p:animEffect>
                                    <p:anim calcmode="lin" valueType="num">
                                      <p:cBhvr>
                                        <p:cTn id="198" dur="1000" fill="hold"/>
                                        <p:tgtEl>
                                          <p:spTgt spid="154"/>
                                        </p:tgtEl>
                                        <p:attrNameLst>
                                          <p:attrName>ppt_x</p:attrName>
                                        </p:attrNameLst>
                                      </p:cBhvr>
                                      <p:tavLst>
                                        <p:tav tm="0">
                                          <p:val>
                                            <p:strVal val="#ppt_x"/>
                                          </p:val>
                                        </p:tav>
                                        <p:tav tm="100000">
                                          <p:val>
                                            <p:strVal val="#ppt_x"/>
                                          </p:val>
                                        </p:tav>
                                      </p:tavLst>
                                    </p:anim>
                                    <p:anim calcmode="lin" valueType="num">
                                      <p:cBhvr>
                                        <p:cTn id="199" dur="1000" fill="hold"/>
                                        <p:tgtEl>
                                          <p:spTgt spid="154"/>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55"/>
                                        </p:tgtEl>
                                        <p:attrNameLst>
                                          <p:attrName>style.visibility</p:attrName>
                                        </p:attrNameLst>
                                      </p:cBhvr>
                                      <p:to>
                                        <p:strVal val="visible"/>
                                      </p:to>
                                    </p:set>
                                    <p:animEffect transition="in" filter="fade">
                                      <p:cBhvr>
                                        <p:cTn id="202" dur="1000"/>
                                        <p:tgtEl>
                                          <p:spTgt spid="155"/>
                                        </p:tgtEl>
                                      </p:cBhvr>
                                    </p:animEffect>
                                    <p:anim calcmode="lin" valueType="num">
                                      <p:cBhvr>
                                        <p:cTn id="203" dur="1000" fill="hold"/>
                                        <p:tgtEl>
                                          <p:spTgt spid="155"/>
                                        </p:tgtEl>
                                        <p:attrNameLst>
                                          <p:attrName>ppt_x</p:attrName>
                                        </p:attrNameLst>
                                      </p:cBhvr>
                                      <p:tavLst>
                                        <p:tav tm="0">
                                          <p:val>
                                            <p:strVal val="#ppt_x"/>
                                          </p:val>
                                        </p:tav>
                                        <p:tav tm="100000">
                                          <p:val>
                                            <p:strVal val="#ppt_x"/>
                                          </p:val>
                                        </p:tav>
                                      </p:tavLst>
                                    </p:anim>
                                    <p:anim calcmode="lin" valueType="num">
                                      <p:cBhvr>
                                        <p:cTn id="204" dur="1000" fill="hold"/>
                                        <p:tgtEl>
                                          <p:spTgt spid="15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60"/>
                                        </p:tgtEl>
                                        <p:attrNameLst>
                                          <p:attrName>style.visibility</p:attrName>
                                        </p:attrNameLst>
                                      </p:cBhvr>
                                      <p:to>
                                        <p:strVal val="visible"/>
                                      </p:to>
                                    </p:set>
                                    <p:animEffect transition="in" filter="fade">
                                      <p:cBhvr>
                                        <p:cTn id="207" dur="1000"/>
                                        <p:tgtEl>
                                          <p:spTgt spid="160"/>
                                        </p:tgtEl>
                                      </p:cBhvr>
                                    </p:animEffect>
                                    <p:anim calcmode="lin" valueType="num">
                                      <p:cBhvr>
                                        <p:cTn id="208" dur="1000" fill="hold"/>
                                        <p:tgtEl>
                                          <p:spTgt spid="160"/>
                                        </p:tgtEl>
                                        <p:attrNameLst>
                                          <p:attrName>ppt_x</p:attrName>
                                        </p:attrNameLst>
                                      </p:cBhvr>
                                      <p:tavLst>
                                        <p:tav tm="0">
                                          <p:val>
                                            <p:strVal val="#ppt_x"/>
                                          </p:val>
                                        </p:tav>
                                        <p:tav tm="100000">
                                          <p:val>
                                            <p:strVal val="#ppt_x"/>
                                          </p:val>
                                        </p:tav>
                                      </p:tavLst>
                                    </p:anim>
                                    <p:anim calcmode="lin" valueType="num">
                                      <p:cBhvr>
                                        <p:cTn id="209" dur="1000" fill="hold"/>
                                        <p:tgtEl>
                                          <p:spTgt spid="160"/>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57"/>
                                        </p:tgtEl>
                                        <p:attrNameLst>
                                          <p:attrName>style.visibility</p:attrName>
                                        </p:attrNameLst>
                                      </p:cBhvr>
                                      <p:to>
                                        <p:strVal val="visible"/>
                                      </p:to>
                                    </p:set>
                                    <p:animEffect transition="in" filter="fade">
                                      <p:cBhvr>
                                        <p:cTn id="212" dur="1000"/>
                                        <p:tgtEl>
                                          <p:spTgt spid="157"/>
                                        </p:tgtEl>
                                      </p:cBhvr>
                                    </p:animEffect>
                                    <p:anim calcmode="lin" valueType="num">
                                      <p:cBhvr>
                                        <p:cTn id="213" dur="1000" fill="hold"/>
                                        <p:tgtEl>
                                          <p:spTgt spid="157"/>
                                        </p:tgtEl>
                                        <p:attrNameLst>
                                          <p:attrName>ppt_x</p:attrName>
                                        </p:attrNameLst>
                                      </p:cBhvr>
                                      <p:tavLst>
                                        <p:tav tm="0">
                                          <p:val>
                                            <p:strVal val="#ppt_x"/>
                                          </p:val>
                                        </p:tav>
                                        <p:tav tm="100000">
                                          <p:val>
                                            <p:strVal val="#ppt_x"/>
                                          </p:val>
                                        </p:tav>
                                      </p:tavLst>
                                    </p:anim>
                                    <p:anim calcmode="lin" valueType="num">
                                      <p:cBhvr>
                                        <p:cTn id="214" dur="1000" fill="hold"/>
                                        <p:tgtEl>
                                          <p:spTgt spid="157"/>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18"/>
                                        </p:tgtEl>
                                        <p:attrNameLst>
                                          <p:attrName>style.visibility</p:attrName>
                                        </p:attrNameLst>
                                      </p:cBhvr>
                                      <p:to>
                                        <p:strVal val="visible"/>
                                      </p:to>
                                    </p:set>
                                    <p:animEffect transition="in" filter="fade">
                                      <p:cBhvr>
                                        <p:cTn id="217" dur="1000"/>
                                        <p:tgtEl>
                                          <p:spTgt spid="118"/>
                                        </p:tgtEl>
                                      </p:cBhvr>
                                    </p:animEffect>
                                    <p:anim calcmode="lin" valueType="num">
                                      <p:cBhvr>
                                        <p:cTn id="218" dur="1000" fill="hold"/>
                                        <p:tgtEl>
                                          <p:spTgt spid="118"/>
                                        </p:tgtEl>
                                        <p:attrNameLst>
                                          <p:attrName>ppt_x</p:attrName>
                                        </p:attrNameLst>
                                      </p:cBhvr>
                                      <p:tavLst>
                                        <p:tav tm="0">
                                          <p:val>
                                            <p:strVal val="#ppt_x"/>
                                          </p:val>
                                        </p:tav>
                                        <p:tav tm="100000">
                                          <p:val>
                                            <p:strVal val="#ppt_x"/>
                                          </p:val>
                                        </p:tav>
                                      </p:tavLst>
                                    </p:anim>
                                    <p:anim calcmode="lin" valueType="num">
                                      <p:cBhvr>
                                        <p:cTn id="219" dur="1000" fill="hold"/>
                                        <p:tgtEl>
                                          <p:spTgt spid="11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19"/>
                                        </p:tgtEl>
                                        <p:attrNameLst>
                                          <p:attrName>style.visibility</p:attrName>
                                        </p:attrNameLst>
                                      </p:cBhvr>
                                      <p:to>
                                        <p:strVal val="visible"/>
                                      </p:to>
                                    </p:set>
                                    <p:animEffect transition="in" filter="fade">
                                      <p:cBhvr>
                                        <p:cTn id="222" dur="1000"/>
                                        <p:tgtEl>
                                          <p:spTgt spid="119"/>
                                        </p:tgtEl>
                                      </p:cBhvr>
                                    </p:animEffect>
                                    <p:anim calcmode="lin" valueType="num">
                                      <p:cBhvr>
                                        <p:cTn id="223" dur="1000" fill="hold"/>
                                        <p:tgtEl>
                                          <p:spTgt spid="119"/>
                                        </p:tgtEl>
                                        <p:attrNameLst>
                                          <p:attrName>ppt_x</p:attrName>
                                        </p:attrNameLst>
                                      </p:cBhvr>
                                      <p:tavLst>
                                        <p:tav tm="0">
                                          <p:val>
                                            <p:strVal val="#ppt_x"/>
                                          </p:val>
                                        </p:tav>
                                        <p:tav tm="100000">
                                          <p:val>
                                            <p:strVal val="#ppt_x"/>
                                          </p:val>
                                        </p:tav>
                                      </p:tavLst>
                                    </p:anim>
                                    <p:anim calcmode="lin" valueType="num">
                                      <p:cBhvr>
                                        <p:cTn id="22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42" presetClass="entr" presetSubtype="0" fill="hold" nodeType="clickEffect">
                                  <p:stCondLst>
                                    <p:cond delay="0"/>
                                  </p:stCondLst>
                                  <p:childTnLst>
                                    <p:set>
                                      <p:cBhvr>
                                        <p:cTn id="228" dur="1" fill="hold">
                                          <p:stCondLst>
                                            <p:cond delay="0"/>
                                          </p:stCondLst>
                                        </p:cTn>
                                        <p:tgtEl>
                                          <p:spTgt spid="120"/>
                                        </p:tgtEl>
                                        <p:attrNameLst>
                                          <p:attrName>style.visibility</p:attrName>
                                        </p:attrNameLst>
                                      </p:cBhvr>
                                      <p:to>
                                        <p:strVal val="visible"/>
                                      </p:to>
                                    </p:set>
                                    <p:animEffect transition="in" filter="fade">
                                      <p:cBhvr>
                                        <p:cTn id="229" dur="1000"/>
                                        <p:tgtEl>
                                          <p:spTgt spid="120"/>
                                        </p:tgtEl>
                                      </p:cBhvr>
                                    </p:animEffect>
                                    <p:anim calcmode="lin" valueType="num">
                                      <p:cBhvr>
                                        <p:cTn id="230" dur="1000" fill="hold"/>
                                        <p:tgtEl>
                                          <p:spTgt spid="120"/>
                                        </p:tgtEl>
                                        <p:attrNameLst>
                                          <p:attrName>ppt_x</p:attrName>
                                        </p:attrNameLst>
                                      </p:cBhvr>
                                      <p:tavLst>
                                        <p:tav tm="0">
                                          <p:val>
                                            <p:strVal val="#ppt_x"/>
                                          </p:val>
                                        </p:tav>
                                        <p:tav tm="100000">
                                          <p:val>
                                            <p:strVal val="#ppt_x"/>
                                          </p:val>
                                        </p:tav>
                                      </p:tavLst>
                                    </p:anim>
                                    <p:anim calcmode="lin" valueType="num">
                                      <p:cBhvr>
                                        <p:cTn id="231" dur="1000" fill="hold"/>
                                        <p:tgtEl>
                                          <p:spTgt spid="120"/>
                                        </p:tgtEl>
                                        <p:attrNameLst>
                                          <p:attrName>ppt_y</p:attrName>
                                        </p:attrNameLst>
                                      </p:cBhvr>
                                      <p:tavLst>
                                        <p:tav tm="0">
                                          <p:val>
                                            <p:strVal val="#ppt_y+.1"/>
                                          </p:val>
                                        </p:tav>
                                        <p:tav tm="100000">
                                          <p:val>
                                            <p:strVal val="#ppt_y"/>
                                          </p:val>
                                        </p:tav>
                                      </p:tavLst>
                                    </p:anim>
                                  </p:childTnLst>
                                </p:cTn>
                              </p:par>
                              <p:par>
                                <p:cTn id="232" presetID="42" presetClass="entr" presetSubtype="0" fill="hold" nodeType="withEffect">
                                  <p:stCondLst>
                                    <p:cond delay="0"/>
                                  </p:stCondLst>
                                  <p:childTnLst>
                                    <p:set>
                                      <p:cBhvr>
                                        <p:cTn id="233" dur="1" fill="hold">
                                          <p:stCondLst>
                                            <p:cond delay="0"/>
                                          </p:stCondLst>
                                        </p:cTn>
                                        <p:tgtEl>
                                          <p:spTgt spid="115"/>
                                        </p:tgtEl>
                                        <p:attrNameLst>
                                          <p:attrName>style.visibility</p:attrName>
                                        </p:attrNameLst>
                                      </p:cBhvr>
                                      <p:to>
                                        <p:strVal val="visible"/>
                                      </p:to>
                                    </p:set>
                                    <p:animEffect transition="in" filter="fade">
                                      <p:cBhvr>
                                        <p:cTn id="234" dur="1000"/>
                                        <p:tgtEl>
                                          <p:spTgt spid="115"/>
                                        </p:tgtEl>
                                      </p:cBhvr>
                                    </p:animEffect>
                                    <p:anim calcmode="lin" valueType="num">
                                      <p:cBhvr>
                                        <p:cTn id="235" dur="1000" fill="hold"/>
                                        <p:tgtEl>
                                          <p:spTgt spid="115"/>
                                        </p:tgtEl>
                                        <p:attrNameLst>
                                          <p:attrName>ppt_x</p:attrName>
                                        </p:attrNameLst>
                                      </p:cBhvr>
                                      <p:tavLst>
                                        <p:tav tm="0">
                                          <p:val>
                                            <p:strVal val="#ppt_x"/>
                                          </p:val>
                                        </p:tav>
                                        <p:tav tm="100000">
                                          <p:val>
                                            <p:strVal val="#ppt_x"/>
                                          </p:val>
                                        </p:tav>
                                      </p:tavLst>
                                    </p:anim>
                                    <p:anim calcmode="lin" valueType="num">
                                      <p:cBhvr>
                                        <p:cTn id="236" dur="1000" fill="hold"/>
                                        <p:tgtEl>
                                          <p:spTgt spid="115"/>
                                        </p:tgtEl>
                                        <p:attrNameLst>
                                          <p:attrName>ppt_y</p:attrName>
                                        </p:attrNameLst>
                                      </p:cBhvr>
                                      <p:tavLst>
                                        <p:tav tm="0">
                                          <p:val>
                                            <p:strVal val="#ppt_y+.1"/>
                                          </p:val>
                                        </p:tav>
                                        <p:tav tm="100000">
                                          <p:val>
                                            <p:strVal val="#ppt_y"/>
                                          </p:val>
                                        </p:tav>
                                      </p:tavLst>
                                    </p:anim>
                                  </p:childTnLst>
                                </p:cTn>
                              </p:par>
                              <p:par>
                                <p:cTn id="237" presetID="42" presetClass="entr" presetSubtype="0" fill="hold" nodeType="withEffect">
                                  <p:stCondLst>
                                    <p:cond delay="0"/>
                                  </p:stCondLst>
                                  <p:childTnLst>
                                    <p:set>
                                      <p:cBhvr>
                                        <p:cTn id="238" dur="1" fill="hold">
                                          <p:stCondLst>
                                            <p:cond delay="0"/>
                                          </p:stCondLst>
                                        </p:cTn>
                                        <p:tgtEl>
                                          <p:spTgt spid="117"/>
                                        </p:tgtEl>
                                        <p:attrNameLst>
                                          <p:attrName>style.visibility</p:attrName>
                                        </p:attrNameLst>
                                      </p:cBhvr>
                                      <p:to>
                                        <p:strVal val="visible"/>
                                      </p:to>
                                    </p:set>
                                    <p:animEffect transition="in" filter="fade">
                                      <p:cBhvr>
                                        <p:cTn id="239" dur="1000"/>
                                        <p:tgtEl>
                                          <p:spTgt spid="117"/>
                                        </p:tgtEl>
                                      </p:cBhvr>
                                    </p:animEffect>
                                    <p:anim calcmode="lin" valueType="num">
                                      <p:cBhvr>
                                        <p:cTn id="240" dur="1000" fill="hold"/>
                                        <p:tgtEl>
                                          <p:spTgt spid="117"/>
                                        </p:tgtEl>
                                        <p:attrNameLst>
                                          <p:attrName>ppt_x</p:attrName>
                                        </p:attrNameLst>
                                      </p:cBhvr>
                                      <p:tavLst>
                                        <p:tav tm="0">
                                          <p:val>
                                            <p:strVal val="#ppt_x"/>
                                          </p:val>
                                        </p:tav>
                                        <p:tav tm="100000">
                                          <p:val>
                                            <p:strVal val="#ppt_x"/>
                                          </p:val>
                                        </p:tav>
                                      </p:tavLst>
                                    </p:anim>
                                    <p:anim calcmode="lin" valueType="num">
                                      <p:cBhvr>
                                        <p:cTn id="241" dur="1000" fill="hold"/>
                                        <p:tgtEl>
                                          <p:spTgt spid="117"/>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116"/>
                                        </p:tgtEl>
                                        <p:attrNameLst>
                                          <p:attrName>style.visibility</p:attrName>
                                        </p:attrNameLst>
                                      </p:cBhvr>
                                      <p:to>
                                        <p:strVal val="visible"/>
                                      </p:to>
                                    </p:set>
                                    <p:animEffect transition="in" filter="fade">
                                      <p:cBhvr>
                                        <p:cTn id="244" dur="1000"/>
                                        <p:tgtEl>
                                          <p:spTgt spid="116"/>
                                        </p:tgtEl>
                                      </p:cBhvr>
                                    </p:animEffect>
                                    <p:anim calcmode="lin" valueType="num">
                                      <p:cBhvr>
                                        <p:cTn id="245" dur="1000" fill="hold"/>
                                        <p:tgtEl>
                                          <p:spTgt spid="116"/>
                                        </p:tgtEl>
                                        <p:attrNameLst>
                                          <p:attrName>ppt_x</p:attrName>
                                        </p:attrNameLst>
                                      </p:cBhvr>
                                      <p:tavLst>
                                        <p:tav tm="0">
                                          <p:val>
                                            <p:strVal val="#ppt_x"/>
                                          </p:val>
                                        </p:tav>
                                        <p:tav tm="100000">
                                          <p:val>
                                            <p:strVal val="#ppt_x"/>
                                          </p:val>
                                        </p:tav>
                                      </p:tavLst>
                                    </p:anim>
                                    <p:anim calcmode="lin" valueType="num">
                                      <p:cBhvr>
                                        <p:cTn id="246"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P spid="119" grpId="0"/>
      <p:bldP spid="124" grpId="0"/>
      <p:bldP spid="126" grpId="0"/>
      <p:bldP spid="135" grpId="0"/>
      <p:bldP spid="138" grpId="0"/>
      <p:bldP spid="140" grpId="0"/>
      <p:bldP spid="141" grpId="0"/>
      <p:bldP spid="143" grpId="0"/>
      <p:bldP spid="145" grpId="0"/>
      <p:bldP spid="152" grpId="0"/>
      <p:bldP spid="153" grpId="0"/>
      <p:bldP spid="155" grpId="0"/>
      <p:bldP spid="157" grpId="0"/>
      <p:bldP spid="1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a:xfrm>
            <a:off x="580237" y="221127"/>
            <a:ext cx="11237870" cy="564947"/>
          </a:xfrm>
        </p:spPr>
        <p:txBody>
          <a:bodyPr/>
          <a:lstStyle/>
          <a:p>
            <a:r>
              <a:rPr lang="en-US" dirty="0"/>
              <a:t>Security Best Practices</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8"/>
            <a:ext cx="11236276" cy="3291345"/>
          </a:xfrm>
        </p:spPr>
        <p:txBody>
          <a:bodyPr/>
          <a:lstStyle/>
          <a:p>
            <a:r>
              <a:rPr lang="en-US" dirty="0"/>
              <a:t>If Windows Integrated Security required…</a:t>
            </a:r>
          </a:p>
          <a:p>
            <a:pPr lvl="1"/>
            <a:r>
              <a:rPr lang="en-US" dirty="0"/>
              <a:t>Use Group Managed Storage Accounts (MSI support coming)</a:t>
            </a:r>
          </a:p>
          <a:p>
            <a:pPr lvl="2"/>
            <a:r>
              <a:rPr lang="en-US" dirty="0"/>
              <a:t>Requires domain joined App </a:t>
            </a:r>
            <a:r>
              <a:rPr lang="en-US" dirty="0" err="1"/>
              <a:t>NodeType</a:t>
            </a:r>
            <a:r>
              <a:rPr lang="en-US" dirty="0"/>
              <a:t> hosts</a:t>
            </a:r>
          </a:p>
          <a:p>
            <a:pPr marL="0" indent="0">
              <a:buNone/>
            </a:pPr>
            <a:endParaRPr lang="en-US" dirty="0"/>
          </a:p>
          <a:p>
            <a:endParaRPr lang="en-US" dirty="0"/>
          </a:p>
          <a:p>
            <a:pPr marL="0" indent="0">
              <a:buNone/>
            </a:pPr>
            <a:endParaRPr lang="en-US" dirty="0"/>
          </a:p>
          <a:p>
            <a:r>
              <a:rPr lang="en-US" dirty="0"/>
              <a:t>If not, use Docker Environment Variables to pass secrets to containers </a:t>
            </a:r>
          </a:p>
        </p:txBody>
      </p:sp>
      <p:sp>
        <p:nvSpPr>
          <p:cNvPr id="7" name="Rectangle: Rounded Corners 6">
            <a:extLst>
              <a:ext uri="{FF2B5EF4-FFF2-40B4-BE49-F238E27FC236}">
                <a16:creationId xmlns:a16="http://schemas.microsoft.com/office/drawing/2014/main" xmlns:p14="http://schemas.microsoft.com/office/powerpoint/2010/main" xmlns="" id="{337B969B-918E-468A-B9F8-E5A4A956358C}"/>
              </a:ext>
            </a:extLst>
          </p:cNvPr>
          <p:cNvSpPr/>
          <p:nvPr/>
        </p:nvSpPr>
        <p:spPr bwMode="auto">
          <a:xfrm>
            <a:off x="1265940" y="2278236"/>
            <a:ext cx="10361730" cy="144759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fr-FR" sz="1199" dirty="0">
                <a:solidFill>
                  <a:srgbClr val="0000FF"/>
                </a:solidFill>
                <a:latin typeface="Consolas" panose="020B0609020204030204" pitchFamily="49" charset="0"/>
              </a:rPr>
              <a:t>      &lt;</a:t>
            </a:r>
            <a:r>
              <a:rPr lang="fr-FR" sz="1199" dirty="0" err="1">
                <a:solidFill>
                  <a:srgbClr val="A31515"/>
                </a:solidFill>
                <a:latin typeface="Consolas" panose="020B0609020204030204" pitchFamily="49" charset="0"/>
              </a:rPr>
              <a:t>ContainerHostPolicies</a:t>
            </a:r>
            <a:r>
              <a:rPr lang="fr-FR" sz="1199" dirty="0">
                <a:solidFill>
                  <a:srgbClr val="0000FF"/>
                </a:solidFill>
                <a:latin typeface="Consolas" panose="020B0609020204030204" pitchFamily="49" charset="0"/>
              </a:rPr>
              <a:t> </a:t>
            </a:r>
            <a:r>
              <a:rPr lang="fr-FR" sz="1199" dirty="0" err="1">
                <a:solidFill>
                  <a:srgbClr val="FF0000"/>
                </a:solidFill>
                <a:latin typeface="Consolas" panose="020B0609020204030204" pitchFamily="49" charset="0"/>
              </a:rPr>
              <a:t>CodePackageRef</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Code</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 </a:t>
            </a:r>
            <a:r>
              <a:rPr lang="fr-FR" sz="1199" dirty="0">
                <a:solidFill>
                  <a:srgbClr val="FF0000"/>
                </a:solidFill>
                <a:latin typeface="Consolas" panose="020B0609020204030204" pitchFamily="49" charset="0"/>
              </a:rPr>
              <a:t>Isolation</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default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&gt;</a:t>
            </a:r>
            <a:endParaRPr lang="fr-FR"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highlight>
                  <a:srgbClr val="FFFF00"/>
                </a:highlight>
                <a:latin typeface="Consolas" panose="020B0609020204030204" pitchFamily="49" charset="0"/>
              </a:rPr>
              <a:t>SecurityOption</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credentialspec</a:t>
            </a:r>
            <a:r>
              <a:rPr lang="en-US" sz="1199" dirty="0">
                <a:solidFill>
                  <a:srgbClr val="0000FF"/>
                </a:solidFill>
                <a:latin typeface="Consolas" panose="020B0609020204030204" pitchFamily="49" charset="0"/>
              </a:rPr>
              <a:t>=file://container_gmsa1.json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        </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NetworkConfig</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NetworkType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Open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xmlns:p14="http://schemas.microsoft.com/office/powerpoint/2010/main" xmlns="" id="{49919905-682E-4A93-B3C5-973DB5A6756E}"/>
              </a:ext>
            </a:extLst>
          </p:cNvPr>
          <p:cNvSpPr txBox="1"/>
          <p:nvPr/>
        </p:nvSpPr>
        <p:spPr>
          <a:xfrm>
            <a:off x="8884860" y="2354425"/>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
        <p:nvSpPr>
          <p:cNvPr id="6" name="Rectangle: Rounded Corners 5">
            <a:extLst>
              <a:ext uri="{FF2B5EF4-FFF2-40B4-BE49-F238E27FC236}">
                <a16:creationId xmlns:a16="http://schemas.microsoft.com/office/drawing/2014/main" xmlns:p14="http://schemas.microsoft.com/office/powerpoint/2010/main" xmlns="" id="{E6DB3BA8-65CB-4E53-A58D-A7AD3F4034CC}"/>
              </a:ext>
            </a:extLst>
          </p:cNvPr>
          <p:cNvSpPr/>
          <p:nvPr/>
        </p:nvSpPr>
        <p:spPr bwMode="auto">
          <a:xfrm>
            <a:off x="1189751" y="4363683"/>
            <a:ext cx="10437919" cy="256209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de-DE" sz="1199" dirty="0">
                <a:solidFill>
                  <a:srgbClr val="0000FF"/>
                </a:solidFill>
                <a:latin typeface="Consolas" panose="020B0609020204030204" pitchFamily="49" charset="0"/>
              </a:rPr>
              <a:t>&lt;</a:t>
            </a:r>
            <a:r>
              <a:rPr lang="de-DE" sz="1199" dirty="0">
                <a:solidFill>
                  <a:srgbClr val="A31515"/>
                </a:solidFill>
                <a:latin typeface="Consolas" panose="020B0609020204030204" pitchFamily="49" charset="0"/>
              </a:rPr>
              <a:t>CodePackage</a:t>
            </a:r>
            <a:r>
              <a:rPr lang="de-DE" sz="1199" dirty="0">
                <a:solidFill>
                  <a:srgbClr val="0000FF"/>
                </a:solidFill>
                <a:latin typeface="Consolas" panose="020B0609020204030204" pitchFamily="49" charset="0"/>
              </a:rPr>
              <a:t> </a:t>
            </a:r>
            <a:r>
              <a:rPr lang="de-DE" sz="1199" dirty="0">
                <a:solidFill>
                  <a:srgbClr val="FF0000"/>
                </a:solidFill>
                <a:latin typeface="Consolas" panose="020B0609020204030204" pitchFamily="49" charset="0"/>
              </a:rPr>
              <a:t>Name</a:t>
            </a:r>
            <a:r>
              <a:rPr lang="de-DE" sz="1199" dirty="0">
                <a:solidFill>
                  <a:srgbClr val="0000FF"/>
                </a:solidFill>
                <a:latin typeface="Consolas" panose="020B0609020204030204" pitchFamily="49" charset="0"/>
              </a:rPr>
              <a:t>=</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Code</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 </a:t>
            </a:r>
            <a:r>
              <a:rPr lang="de-DE" sz="1199" dirty="0">
                <a:solidFill>
                  <a:srgbClr val="FF0000"/>
                </a:solidFill>
                <a:latin typeface="Consolas" panose="020B0609020204030204" pitchFamily="49" charset="0"/>
              </a:rPr>
              <a:t>Version</a:t>
            </a:r>
            <a:r>
              <a:rPr lang="de-DE" sz="1199" dirty="0">
                <a:solidFill>
                  <a:srgbClr val="0000FF"/>
                </a:solidFill>
                <a:latin typeface="Consolas" panose="020B0609020204030204" pitchFamily="49" charset="0"/>
              </a:rPr>
              <a:t>=</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1.0.0</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&gt;</a:t>
            </a:r>
            <a:endParaRPr lang="de-DE"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EntryPoint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ImageName</a:t>
            </a:r>
            <a:r>
              <a:rPr lang="en-US" sz="1199" dirty="0">
                <a:solidFill>
                  <a:srgbClr val="0000FF"/>
                </a:solidFill>
                <a:latin typeface="Consolas" panose="020B0609020204030204" pitchFamily="49" charset="0"/>
              </a:rPr>
              <a:t>&gt;</a:t>
            </a:r>
            <a:r>
              <a:rPr lang="en-US" sz="1199" dirty="0">
                <a:solidFill>
                  <a:srgbClr val="000000"/>
                </a:solidFill>
                <a:latin typeface="Consolas" panose="020B0609020204030204" pitchFamily="49" charset="0"/>
              </a:rPr>
              <a:t>acnsfc.azurecr.io/app01:2.2</a:t>
            </a:r>
            <a:r>
              <a:rPr lang="en-US" sz="1199" dirty="0">
                <a:solidFill>
                  <a:srgbClr val="0000FF"/>
                </a:solidFill>
                <a:latin typeface="Consolas" panose="020B0609020204030204" pitchFamily="49" charset="0"/>
              </a:rPr>
              <a:t>&lt;/</a:t>
            </a:r>
            <a:r>
              <a:rPr lang="en-US" sz="1199" dirty="0" err="1">
                <a:solidFill>
                  <a:srgbClr val="A31515"/>
                </a:solidFill>
                <a:latin typeface="Consolas" panose="020B0609020204030204" pitchFamily="49" charset="0"/>
              </a:rPr>
              <a:t>ImageName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EntryPoint</a:t>
            </a:r>
            <a:r>
              <a:rPr lang="en-US" sz="1199" dirty="0">
                <a:solidFill>
                  <a:srgbClr val="0000FF"/>
                </a:solidFill>
                <a:latin typeface="Consolas" panose="020B0609020204030204" pitchFamily="49" charset="0"/>
              </a:rPr>
              <a:t>&gt;</a:t>
            </a: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databaseconnectionstring</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Server=10.0.0.56;Database=</a:t>
            </a:r>
            <a:r>
              <a:rPr lang="en-US" sz="1199" dirty="0" err="1">
                <a:solidFill>
                  <a:srgbClr val="0000FF"/>
                </a:solidFill>
                <a:latin typeface="Consolas" panose="020B0609020204030204" pitchFamily="49" charset="0"/>
              </a:rPr>
              <a:t>Test;User</a:t>
            </a:r>
            <a:r>
              <a:rPr lang="en-US" sz="1199" dirty="0">
                <a:solidFill>
                  <a:srgbClr val="0000FF"/>
                </a:solidFill>
                <a:latin typeface="Consolas" panose="020B0609020204030204" pitchFamily="49" charset="0"/>
              </a:rPr>
              <a:t>        	ID=</a:t>
            </a:r>
            <a:r>
              <a:rPr lang="en-US" sz="1199" dirty="0" err="1">
                <a:solidFill>
                  <a:srgbClr val="0000FF"/>
                </a:solidFill>
                <a:latin typeface="Consolas" panose="020B0609020204030204" pitchFamily="49" charset="0"/>
              </a:rPr>
              <a:t>testuser;Password</a:t>
            </a:r>
            <a:r>
              <a:rPr lang="en-US" sz="1199" dirty="0">
                <a:solidFill>
                  <a:srgbClr val="0000FF"/>
                </a:solidFill>
                <a:latin typeface="Consolas" panose="020B0609020204030204" pitchFamily="49" charset="0"/>
              </a:rPr>
              <a:t>=;Integrated 	Security=</a:t>
            </a:r>
            <a:r>
              <a:rPr lang="en-US" sz="1199" dirty="0" err="1">
                <a:solidFill>
                  <a:srgbClr val="0000FF"/>
                </a:solidFill>
                <a:latin typeface="Consolas" panose="020B0609020204030204" pitchFamily="49" charset="0"/>
              </a:rPr>
              <a:t>false;MultipleActiveResultSets</a:t>
            </a:r>
            <a:r>
              <a:rPr lang="en-US" sz="1199" dirty="0">
                <a:solidFill>
                  <a:srgbClr val="0000FF"/>
                </a:solidFill>
                <a:latin typeface="Consolas" panose="020B0609020204030204" pitchFamily="49" charset="0"/>
              </a:rPr>
              <a:t>=</a:t>
            </a:r>
            <a:r>
              <a:rPr lang="en-US" sz="1199" dirty="0" err="1">
                <a:solidFill>
                  <a:srgbClr val="0000FF"/>
                </a:solidFill>
                <a:latin typeface="Consolas" panose="020B0609020204030204" pitchFamily="49" charset="0"/>
              </a:rPr>
              <a:t>True;Connect</a:t>
            </a:r>
            <a:r>
              <a:rPr lang="en-US" sz="1199" dirty="0">
                <a:solidFill>
                  <a:srgbClr val="0000FF"/>
                </a:solidFill>
                <a:latin typeface="Consolas" panose="020B0609020204030204" pitchFamily="49" charset="0"/>
              </a:rPr>
              <a:t> Timeout=30</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highlight>
                  <a:srgbClr val="FFFF00"/>
                </a:highlight>
                <a:latin typeface="Consolas" panose="020B0609020204030204" pitchFamily="49" charset="0"/>
              </a:rPr>
              <a:t>LOGANALYTICS_CONTAINERS_MASK_ENVVAR_VALUE_REGEX_LIST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/database?/,/pass?/</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      </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CodePackage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xmlns:p14="http://schemas.microsoft.com/office/powerpoint/2010/main" xmlns="" id="{8A641651-5732-4B04-9569-FA5EEA4D9243}"/>
              </a:ext>
            </a:extLst>
          </p:cNvPr>
          <p:cNvSpPr txBox="1"/>
          <p:nvPr/>
        </p:nvSpPr>
        <p:spPr>
          <a:xfrm>
            <a:off x="8961049" y="4411533"/>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ServiceManifest.xml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05530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a:xfrm>
            <a:off x="580237" y="221127"/>
            <a:ext cx="11237870" cy="564947"/>
          </a:xfrm>
        </p:spPr>
        <p:txBody>
          <a:bodyPr/>
          <a:lstStyle/>
          <a:p>
            <a:r>
              <a:rPr lang="en-US" dirty="0"/>
              <a:t>Security Best Practices cont.</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8"/>
            <a:ext cx="11236276" cy="3678628"/>
          </a:xfrm>
        </p:spPr>
        <p:txBody>
          <a:bodyPr/>
          <a:lstStyle/>
          <a:p>
            <a:r>
              <a:rPr lang="en-US" dirty="0"/>
              <a:t>Leverage 3</a:t>
            </a:r>
            <a:r>
              <a:rPr lang="en-US" baseline="30000" dirty="0"/>
              <a:t>rd</a:t>
            </a:r>
            <a:r>
              <a:rPr lang="en-US" dirty="0"/>
              <a:t> Party container image vulnerability scanning</a:t>
            </a:r>
          </a:p>
          <a:p>
            <a:pPr lvl="1"/>
            <a:r>
              <a:rPr lang="en-US" dirty="0"/>
              <a:t>Push/Pull into Azure Container Registry</a:t>
            </a:r>
          </a:p>
          <a:p>
            <a:pPr lvl="1"/>
            <a:r>
              <a:rPr lang="en-US" dirty="0"/>
              <a:t>Two vendors have marketplace products</a:t>
            </a:r>
          </a:p>
          <a:p>
            <a:pPr lvl="2"/>
            <a:r>
              <a:rPr lang="en-US" dirty="0"/>
              <a:t>Aqua Security, </a:t>
            </a:r>
            <a:r>
              <a:rPr lang="en-US" dirty="0" err="1"/>
              <a:t>Twistlock</a:t>
            </a:r>
            <a:endParaRPr lang="en-US" dirty="0"/>
          </a:p>
          <a:p>
            <a:pPr lvl="1"/>
            <a:r>
              <a:rPr lang="en-US" dirty="0"/>
              <a:t>Optionally provision on-host container firewall with Aqua/</a:t>
            </a:r>
            <a:r>
              <a:rPr lang="en-US" dirty="0" err="1"/>
              <a:t>Twistlock</a:t>
            </a:r>
            <a:endParaRPr lang="en-US" dirty="0"/>
          </a:p>
          <a:p>
            <a:r>
              <a:rPr lang="en-US" dirty="0"/>
              <a:t>Azure Security Center adding scanning and host firewall features</a:t>
            </a:r>
          </a:p>
          <a:p>
            <a:pPr lvl="1"/>
            <a:r>
              <a:rPr lang="en-US" dirty="0"/>
              <a:t>Linux container support in preview</a:t>
            </a:r>
          </a:p>
          <a:p>
            <a:pPr lvl="1"/>
            <a:r>
              <a:rPr lang="en-US" dirty="0"/>
              <a:t>Windows containers on roadmap</a:t>
            </a:r>
          </a:p>
          <a:p>
            <a:r>
              <a:rPr lang="en-US" dirty="0"/>
              <a:t>Read cluster template secrets from Key Vault</a:t>
            </a:r>
          </a:p>
        </p:txBody>
      </p:sp>
      <p:sp>
        <p:nvSpPr>
          <p:cNvPr id="10" name="Rectangle: Rounded Corners 9">
            <a:extLst>
              <a:ext uri="{FF2B5EF4-FFF2-40B4-BE49-F238E27FC236}">
                <a16:creationId xmlns:a16="http://schemas.microsoft.com/office/drawing/2014/main" xmlns:p14="http://schemas.microsoft.com/office/powerpoint/2010/main" xmlns="" id="{24CA6395-4E23-44D3-921F-D61624B506D6}"/>
              </a:ext>
            </a:extLst>
          </p:cNvPr>
          <p:cNvSpPr/>
          <p:nvPr/>
        </p:nvSpPr>
        <p:spPr bwMode="auto">
          <a:xfrm>
            <a:off x="884994" y="4868668"/>
            <a:ext cx="10361730" cy="212536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399" dirty="0">
                <a:solidFill>
                  <a:srgbClr val="0000FF"/>
                </a:solidFill>
                <a:latin typeface="Consolas" panose="020B0609020204030204" pitchFamily="49" charset="0"/>
              </a:rPr>
              <a:t>"VMSS-</a:t>
            </a:r>
            <a:r>
              <a:rPr lang="en-US" sz="1399" dirty="0" err="1">
                <a:solidFill>
                  <a:srgbClr val="0000FF"/>
                </a:solidFill>
                <a:latin typeface="Consolas" panose="020B0609020204030204" pitchFamily="49" charset="0"/>
              </a:rPr>
              <a:t>AdminPassword</a:t>
            </a: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"reference": {</a:t>
            </a:r>
          </a:p>
          <a:p>
            <a:pPr defTabSz="932563">
              <a:defRPr/>
            </a:pPr>
            <a:r>
              <a:rPr lang="en-US" sz="1399" dirty="0">
                <a:solidFill>
                  <a:srgbClr val="0000FF"/>
                </a:solidFill>
                <a:latin typeface="Consolas" panose="020B0609020204030204" pitchFamily="49" charset="0"/>
              </a:rPr>
              <a:t>		"</a:t>
            </a:r>
            <a:r>
              <a:rPr lang="en-US" sz="1399" dirty="0" err="1">
                <a:solidFill>
                  <a:srgbClr val="0000FF"/>
                </a:solidFill>
                <a:latin typeface="Consolas" panose="020B0609020204030204" pitchFamily="49" charset="0"/>
              </a:rPr>
              <a:t>keyVault</a:t>
            </a: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"id": "/subscriptions/…/providers/</a:t>
            </a:r>
            <a:r>
              <a:rPr lang="en-US" sz="1399" dirty="0" err="1">
                <a:solidFill>
                  <a:srgbClr val="0000FF"/>
                </a:solidFill>
                <a:latin typeface="Consolas" panose="020B0609020204030204" pitchFamily="49" charset="0"/>
              </a:rPr>
              <a:t>Microsoft.KeyVault</a:t>
            </a:r>
            <a:r>
              <a:rPr lang="en-US" sz="1399" dirty="0">
                <a:solidFill>
                  <a:srgbClr val="0000FF"/>
                </a:solidFill>
                <a:latin typeface="Consolas" panose="020B0609020204030204" pitchFamily="49" charset="0"/>
              </a:rPr>
              <a:t>/vaults/</a:t>
            </a:r>
            <a:r>
              <a:rPr lang="en-US" sz="1399" dirty="0" err="1">
                <a:solidFill>
                  <a:srgbClr val="0000FF"/>
                </a:solidFill>
                <a:latin typeface="Consolas" panose="020B0609020204030204" pitchFamily="49" charset="0"/>
              </a:rPr>
              <a:t>vaultname</a:t>
            </a:r>
            <a:r>
              <a:rPr lang="en-US" sz="1399" dirty="0">
                <a:solidFill>
                  <a:srgbClr val="0000FF"/>
                </a:solidFill>
                <a:latin typeface="Consolas" panose="020B0609020204030204" pitchFamily="49" charset="0"/>
              </a:rPr>
              <a:t>"</a:t>
            </a:r>
          </a:p>
          <a:p>
            <a:pPr defTabSz="932563">
              <a:defRPr/>
            </a:pP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a:t>
            </a:r>
            <a:r>
              <a:rPr lang="en-US" sz="1399" dirty="0" err="1">
                <a:solidFill>
                  <a:srgbClr val="0000FF"/>
                </a:solidFill>
                <a:latin typeface="Consolas" panose="020B0609020204030204" pitchFamily="49" charset="0"/>
              </a:rPr>
              <a:t>secretName</a:t>
            </a:r>
            <a:r>
              <a:rPr lang="en-US" sz="1399" dirty="0">
                <a:solidFill>
                  <a:srgbClr val="0000FF"/>
                </a:solidFill>
                <a:latin typeface="Consolas" panose="020B0609020204030204" pitchFamily="49" charset="0"/>
              </a:rPr>
              <a:t>": "VM-</a:t>
            </a:r>
            <a:r>
              <a:rPr lang="en-US" sz="1399" dirty="0" err="1">
                <a:solidFill>
                  <a:srgbClr val="0000FF"/>
                </a:solidFill>
                <a:latin typeface="Consolas" panose="020B0609020204030204" pitchFamily="49" charset="0"/>
              </a:rPr>
              <a:t>AdminPassword</a:t>
            </a:r>
            <a:r>
              <a:rPr lang="en-US" sz="1399" dirty="0">
                <a:solidFill>
                  <a:srgbClr val="0000FF"/>
                </a:solidFill>
                <a:latin typeface="Consolas" panose="020B0609020204030204" pitchFamily="49" charset="0"/>
              </a:rPr>
              <a:t>"</a:t>
            </a:r>
          </a:p>
          <a:p>
            <a:pPr defTabSz="932563">
              <a:defRPr/>
            </a:pP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xmlns:p14="http://schemas.microsoft.com/office/powerpoint/2010/main" xmlns="" id="{02B962BD-905A-4971-89A6-9D9366E3C130}"/>
              </a:ext>
            </a:extLst>
          </p:cNvPr>
          <p:cNvSpPr txBox="1"/>
          <p:nvPr/>
        </p:nvSpPr>
        <p:spPr>
          <a:xfrm>
            <a:off x="8427725" y="494485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ARM-template-params.xml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210792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a:xfrm>
            <a:off x="580237" y="221127"/>
            <a:ext cx="11237870" cy="564947"/>
          </a:xfrm>
        </p:spPr>
        <p:txBody>
          <a:bodyPr/>
          <a:lstStyle/>
          <a:p>
            <a:r>
              <a:rPr lang="en-US" dirty="0"/>
              <a:t>Docker Health Check</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597508" y="1137038"/>
            <a:ext cx="11236276" cy="1600844"/>
          </a:xfrm>
        </p:spPr>
        <p:txBody>
          <a:bodyPr/>
          <a:lstStyle/>
          <a:p>
            <a:r>
              <a:rPr lang="en-US" dirty="0"/>
              <a:t>Understand Service Fabric Health Monitoring</a:t>
            </a:r>
          </a:p>
          <a:p>
            <a:pPr lvl="1"/>
            <a:r>
              <a:rPr lang="en-US" dirty="0">
                <a:hlinkClick r:id="rId3"/>
              </a:rPr>
              <a:t>https://docs.microsoft.com/en-us/azure/service-fabric/service-fabric-health-introduction</a:t>
            </a:r>
            <a:r>
              <a:rPr lang="en-US" dirty="0"/>
              <a:t> </a:t>
            </a:r>
          </a:p>
          <a:p>
            <a:pPr lvl="1"/>
            <a:r>
              <a:rPr lang="en-US" dirty="0"/>
              <a:t>Plug into health monitoring with Docker Health Checks</a:t>
            </a:r>
          </a:p>
          <a:p>
            <a:pPr marL="233060" lvl="1" indent="0">
              <a:buNone/>
            </a:pPr>
            <a:endParaRPr lang="en-US" dirty="0"/>
          </a:p>
        </p:txBody>
      </p:sp>
      <p:sp>
        <p:nvSpPr>
          <p:cNvPr id="4" name="Rectangle: Rounded Corners 3">
            <a:extLst>
              <a:ext uri="{FF2B5EF4-FFF2-40B4-BE49-F238E27FC236}">
                <a16:creationId xmlns:a16="http://schemas.microsoft.com/office/drawing/2014/main" xmlns:p14="http://schemas.microsoft.com/office/powerpoint/2010/main" xmlns="" id="{4A92A132-A91E-4FF9-847B-05D5075943F5}"/>
              </a:ext>
            </a:extLst>
          </p:cNvPr>
          <p:cNvSpPr/>
          <p:nvPr/>
        </p:nvSpPr>
        <p:spPr bwMode="auto">
          <a:xfrm>
            <a:off x="427859" y="2430614"/>
            <a:ext cx="10437919" cy="349053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399" dirty="0">
                <a:solidFill>
                  <a:srgbClr val="1A1A1A"/>
                </a:solidFill>
                <a:ea typeface="Segoe UI" pitchFamily="34" charset="0"/>
                <a:cs typeface="Segoe UI" pitchFamily="34" charset="0"/>
              </a:rPr>
              <a:t>FROM enttest.azurecr.io/windowsservercoreweb:1.43</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SHELL ["</a:t>
            </a:r>
            <a:r>
              <a:rPr lang="en-US" sz="1399" dirty="0" err="1">
                <a:solidFill>
                  <a:srgbClr val="1A1A1A"/>
                </a:solidFill>
                <a:ea typeface="Segoe UI" pitchFamily="34" charset="0"/>
                <a:cs typeface="Segoe UI" pitchFamily="34" charset="0"/>
              </a:rPr>
              <a:t>powershell</a:t>
            </a:r>
            <a:r>
              <a:rPr lang="en-US" sz="1399" dirty="0">
                <a:solidFill>
                  <a:srgbClr val="1A1A1A"/>
                </a:solidFill>
                <a:ea typeface="Segoe UI" pitchFamily="34" charset="0"/>
                <a:cs typeface="Segoe UI" pitchFamily="34" charset="0"/>
              </a:rPr>
              <a:t>", "-Command", "$</a:t>
            </a:r>
            <a:r>
              <a:rPr lang="en-US" sz="1399" dirty="0" err="1">
                <a:solidFill>
                  <a:srgbClr val="1A1A1A"/>
                </a:solidFill>
                <a:ea typeface="Segoe UI" pitchFamily="34" charset="0"/>
                <a:cs typeface="Segoe UI" pitchFamily="34" charset="0"/>
              </a:rPr>
              <a:t>ErrorActionPreference</a:t>
            </a:r>
            <a:r>
              <a:rPr lang="en-US" sz="1399" dirty="0">
                <a:solidFill>
                  <a:srgbClr val="1A1A1A"/>
                </a:solidFill>
                <a:ea typeface="Segoe UI" pitchFamily="34" charset="0"/>
                <a:cs typeface="Segoe UI" pitchFamily="34" charset="0"/>
              </a:rPr>
              <a:t> = 'Stop'; $</a:t>
            </a:r>
            <a:r>
              <a:rPr lang="en-US" sz="1399" dirty="0" err="1">
                <a:solidFill>
                  <a:srgbClr val="1A1A1A"/>
                </a:solidFill>
                <a:ea typeface="Segoe UI" pitchFamily="34" charset="0"/>
                <a:cs typeface="Segoe UI" pitchFamily="34" charset="0"/>
              </a:rPr>
              <a:t>ProgressPreference</a:t>
            </a:r>
            <a:r>
              <a:rPr lang="en-US" sz="1399" dirty="0">
                <a:solidFill>
                  <a:srgbClr val="1A1A1A"/>
                </a:solidFill>
                <a:ea typeface="Segoe UI" pitchFamily="34" charset="0"/>
                <a:cs typeface="Segoe UI" pitchFamily="34" charset="0"/>
              </a:rPr>
              <a:t> = '</a:t>
            </a:r>
            <a:r>
              <a:rPr lang="en-US" sz="1399" dirty="0" err="1">
                <a:solidFill>
                  <a:srgbClr val="1A1A1A"/>
                </a:solidFill>
                <a:ea typeface="Segoe UI" pitchFamily="34" charset="0"/>
                <a:cs typeface="Segoe UI" pitchFamily="34" charset="0"/>
              </a:rPr>
              <a:t>SilentlyContinue</a:t>
            </a:r>
            <a:r>
              <a:rPr lang="en-US" sz="1399" dirty="0">
                <a:solidFill>
                  <a:srgbClr val="1A1A1A"/>
                </a:solidFill>
                <a:ea typeface="Segoe UI" pitchFamily="34" charset="0"/>
                <a:cs typeface="Segoe UI" pitchFamily="34" charset="0"/>
              </a:rPr>
              <a:t>';"]</a:t>
            </a:r>
          </a:p>
          <a:p>
            <a:pPr defTabSz="932563">
              <a:defRPr/>
            </a:pPr>
            <a:r>
              <a:rPr lang="en-US" sz="1399" dirty="0">
                <a:solidFill>
                  <a:srgbClr val="1A1A1A"/>
                </a:solidFill>
                <a:ea typeface="Segoe UI" pitchFamily="34" charset="0"/>
                <a:cs typeface="Segoe UI" pitchFamily="34" charset="0"/>
              </a:rPr>
              <a:t>RUN New-Item -ItemType Directory C:\inetpub\wwwroot\AppDir;</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COPY ./healthcheck.bat		C:\install</a:t>
            </a:r>
          </a:p>
          <a:p>
            <a:pPr defTabSz="932563">
              <a:defRPr/>
            </a:pPr>
            <a:r>
              <a:rPr lang="en-US" sz="1399" dirty="0">
                <a:solidFill>
                  <a:srgbClr val="1A1A1A"/>
                </a:solidFill>
                <a:ea typeface="Segoe UI" pitchFamily="34" charset="0"/>
                <a:cs typeface="Segoe UI" pitchFamily="34" charset="0"/>
              </a:rPr>
              <a:t>COPY ./install-website.ps1	C:\install</a:t>
            </a:r>
          </a:p>
          <a:p>
            <a:pPr defTabSz="932563">
              <a:defRPr/>
            </a:pPr>
            <a:r>
              <a:rPr lang="en-US" sz="1399" dirty="0">
                <a:solidFill>
                  <a:srgbClr val="1A1A1A"/>
                </a:solidFill>
                <a:ea typeface="Segoe UI" pitchFamily="34" charset="0"/>
                <a:cs typeface="Segoe UI" pitchFamily="34" charset="0"/>
              </a:rPr>
              <a:t>COPY ./</a:t>
            </a:r>
            <a:r>
              <a:rPr lang="en-US" sz="1399" dirty="0" err="1">
                <a:solidFill>
                  <a:srgbClr val="1A1A1A"/>
                </a:solidFill>
                <a:ea typeface="Segoe UI" pitchFamily="34" charset="0"/>
                <a:cs typeface="Segoe UI" pitchFamily="34" charset="0"/>
              </a:rPr>
              <a:t>wildcard.pfx</a:t>
            </a:r>
            <a:r>
              <a:rPr lang="en-US" sz="1399" dirty="0">
                <a:solidFill>
                  <a:srgbClr val="1A1A1A"/>
                </a:solidFill>
                <a:ea typeface="Segoe UI" pitchFamily="34" charset="0"/>
                <a:cs typeface="Segoe UI" pitchFamily="34" charset="0"/>
              </a:rPr>
              <a:t>		C:\install</a:t>
            </a:r>
          </a:p>
          <a:p>
            <a:pPr defTabSz="932563">
              <a:defRPr/>
            </a:pPr>
            <a:r>
              <a:rPr lang="en-US" sz="1399" dirty="0">
                <a:solidFill>
                  <a:srgbClr val="1A1A1A"/>
                </a:solidFill>
                <a:ea typeface="Segoe UI" pitchFamily="34" charset="0"/>
                <a:cs typeface="Segoe UI" pitchFamily="34" charset="0"/>
              </a:rPr>
              <a:t>COPY ./</a:t>
            </a:r>
            <a:r>
              <a:rPr lang="en-US" sz="1399" dirty="0" err="1">
                <a:solidFill>
                  <a:srgbClr val="1A1A1A"/>
                </a:solidFill>
                <a:ea typeface="Segoe UI" pitchFamily="34" charset="0"/>
                <a:cs typeface="Segoe UI" pitchFamily="34" charset="0"/>
              </a:rPr>
              <a:t>PublishOutput</a:t>
            </a:r>
            <a:r>
              <a:rPr lang="en-US" sz="1399" dirty="0">
                <a:solidFill>
                  <a:srgbClr val="1A1A1A"/>
                </a:solidFill>
                <a:ea typeface="Segoe UI" pitchFamily="34" charset="0"/>
                <a:cs typeface="Segoe UI" pitchFamily="34" charset="0"/>
              </a:rPr>
              <a:t>  /</a:t>
            </a:r>
            <a:r>
              <a:rPr lang="en-US" sz="1399" dirty="0" err="1">
                <a:solidFill>
                  <a:srgbClr val="1A1A1A"/>
                </a:solidFill>
                <a:ea typeface="Segoe UI" pitchFamily="34" charset="0"/>
                <a:cs typeface="Segoe UI" pitchFamily="34" charset="0"/>
              </a:rPr>
              <a:t>inetpub</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wwwroot</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AppDir</a:t>
            </a:r>
            <a:endParaRPr lang="en-US" sz="1399" dirty="0">
              <a:solidFill>
                <a:srgbClr val="1A1A1A"/>
              </a:solidFill>
              <a:ea typeface="Segoe UI" pitchFamily="34" charset="0"/>
              <a:cs typeface="Segoe UI" pitchFamily="34" charset="0"/>
            </a:endParaRP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 The install-website will remove the Default site and create App website on </a:t>
            </a:r>
            <a:r>
              <a:rPr lang="en-US" sz="1399" dirty="0" err="1">
                <a:solidFill>
                  <a:srgbClr val="1A1A1A"/>
                </a:solidFill>
                <a:ea typeface="Segoe UI" pitchFamily="34" charset="0"/>
                <a:cs typeface="Segoe UI" pitchFamily="34" charset="0"/>
              </a:rPr>
              <a:t>inetpub</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wwwroot</a:t>
            </a:r>
            <a:r>
              <a:rPr lang="en-US" sz="1399" dirty="0">
                <a:solidFill>
                  <a:srgbClr val="1A1A1A"/>
                </a:solidFill>
                <a:ea typeface="Segoe UI" pitchFamily="34" charset="0"/>
                <a:cs typeface="Segoe UI" pitchFamily="34" charset="0"/>
              </a:rPr>
              <a:t>, and install wildcard cert</a:t>
            </a:r>
          </a:p>
          <a:p>
            <a:pPr defTabSz="932563">
              <a:defRPr/>
            </a:pPr>
            <a:r>
              <a:rPr lang="en-US" sz="1399" dirty="0">
                <a:solidFill>
                  <a:srgbClr val="1A1A1A"/>
                </a:solidFill>
                <a:ea typeface="Segoe UI" pitchFamily="34" charset="0"/>
                <a:cs typeface="Segoe UI" pitchFamily="34" charset="0"/>
              </a:rPr>
              <a:t>RUN C:\install\install-website.ps1</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highlight>
                  <a:srgbClr val="FFFF00"/>
                </a:highlight>
                <a:ea typeface="Segoe UI" pitchFamily="34" charset="0"/>
                <a:cs typeface="Segoe UI" pitchFamily="34" charset="0"/>
              </a:rPr>
              <a:t>HEALTHCHECK --interval=30s --timeout=30s --start-period=60s --retries=3 CMD C:\install\healthcheck.bat</a:t>
            </a:r>
          </a:p>
        </p:txBody>
      </p:sp>
      <p:sp>
        <p:nvSpPr>
          <p:cNvPr id="5" name="Rectangle: Rounded Corners 4">
            <a:extLst>
              <a:ext uri="{FF2B5EF4-FFF2-40B4-BE49-F238E27FC236}">
                <a16:creationId xmlns:a16="http://schemas.microsoft.com/office/drawing/2014/main" xmlns:p14="http://schemas.microsoft.com/office/powerpoint/2010/main" xmlns="" id="{00C0F7A1-444F-4631-875E-03EE9C0BE2A4}"/>
              </a:ext>
            </a:extLst>
          </p:cNvPr>
          <p:cNvSpPr/>
          <p:nvPr/>
        </p:nvSpPr>
        <p:spPr bwMode="auto">
          <a:xfrm>
            <a:off x="1951643" y="6163884"/>
            <a:ext cx="7390352" cy="76189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fr-FR" sz="1599" b="1" dirty="0">
                <a:solidFill>
                  <a:srgbClr val="1A1A1A"/>
                </a:solidFill>
                <a:ea typeface="Segoe UI" pitchFamily="34" charset="0"/>
                <a:cs typeface="Segoe UI" pitchFamily="34" charset="0"/>
              </a:rPr>
              <a:t>C:\curl.exe --fail http://localhost || exit 1</a:t>
            </a:r>
            <a:endParaRPr lang="en-US" sz="1599" b="1" dirty="0">
              <a:solidFill>
                <a:srgbClr val="1A1A1A"/>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xmlns:p14="http://schemas.microsoft.com/office/powerpoint/2010/main" xmlns="" id="{EA9FBD17-D5E5-41DB-9DE7-D92BAB71E72B}"/>
              </a:ext>
            </a:extLst>
          </p:cNvPr>
          <p:cNvSpPr txBox="1"/>
          <p:nvPr/>
        </p:nvSpPr>
        <p:spPr>
          <a:xfrm>
            <a:off x="8732482" y="2511065"/>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 </a:t>
            </a:r>
            <a:r>
              <a:rPr lang="en-US" sz="1399" dirty="0" err="1">
                <a:gradFill>
                  <a:gsLst>
                    <a:gs pos="2917">
                      <a:srgbClr val="1A1A1A"/>
                    </a:gs>
                    <a:gs pos="30000">
                      <a:srgbClr val="1A1A1A"/>
                    </a:gs>
                  </a:gsLst>
                  <a:lin ang="5400000" scaled="0"/>
                </a:gradFill>
              </a:rPr>
              <a:t>Dockerfile</a:t>
            </a:r>
            <a:endParaRPr lang="en-US" sz="2000" dirty="0">
              <a:gradFill>
                <a:gsLst>
                  <a:gs pos="2917">
                    <a:srgbClr val="1A1A1A"/>
                  </a:gs>
                  <a:gs pos="30000">
                    <a:srgbClr val="1A1A1A"/>
                  </a:gs>
                </a:gsLst>
                <a:lin ang="5400000" scaled="0"/>
              </a:gradFill>
            </a:endParaRPr>
          </a:p>
        </p:txBody>
      </p:sp>
      <p:sp>
        <p:nvSpPr>
          <p:cNvPr id="7" name="TextBox 6">
            <a:extLst>
              <a:ext uri="{FF2B5EF4-FFF2-40B4-BE49-F238E27FC236}">
                <a16:creationId xmlns:a16="http://schemas.microsoft.com/office/drawing/2014/main" xmlns:p14="http://schemas.microsoft.com/office/powerpoint/2010/main" xmlns="" id="{593339CE-9F24-4DB9-BB48-D1CBA9FC1122}"/>
              </a:ext>
            </a:extLst>
          </p:cNvPr>
          <p:cNvSpPr txBox="1"/>
          <p:nvPr/>
        </p:nvSpPr>
        <p:spPr>
          <a:xfrm>
            <a:off x="7894400" y="6240073"/>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Healthcheck.bat</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5061981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mc="http://schemas.openxmlformats.org/markup-compatibility/2006" xmlns:p14="http://schemas.microsoft.com/office/powerpoint/2010/main" xmlns="" id="{4377DF2E-2E16-46BC-BC27-82F39371419B}"/>
              </a:ext>
            </a:extLst>
          </p:cNvPr>
          <p:cNvPicPr>
            <a:picLocks noChangeAspect="1"/>
          </p:cNvPicPr>
          <p:nvPr/>
        </p:nvPicPr>
        <p:blipFill>
          <a:blip r:embed="rId2"/>
          <a:stretch>
            <a:fillRect/>
          </a:stretch>
        </p:blipFill>
        <p:spPr>
          <a:xfrm>
            <a:off x="882" y="237352"/>
            <a:ext cx="12434711" cy="6519821"/>
          </a:xfrm>
          <a:prstGeom prst="rect">
            <a:avLst/>
          </a:prstGeom>
        </p:spPr>
      </p:pic>
    </p:spTree>
    <p:extLst>
      <p:ext uri="{BB962C8B-B14F-4D97-AF65-F5344CB8AC3E}">
        <p14:creationId xmlns:p14="http://schemas.microsoft.com/office/powerpoint/2010/main" val="13368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DA146CA6-F03B-4DA3-99C7-E67036300940}"/>
              </a:ext>
            </a:extLst>
          </p:cNvPr>
          <p:cNvSpPr>
            <a:spLocks noGrp="1"/>
          </p:cNvSpPr>
          <p:nvPr>
            <p:ph type="title"/>
          </p:nvPr>
        </p:nvSpPr>
        <p:spPr/>
        <p:txBody>
          <a:bodyPr/>
          <a:lstStyle/>
          <a:p>
            <a:r>
              <a:rPr lang="en-US" dirty="0"/>
              <a:t>Reusable Assets -- GitHub</a:t>
            </a:r>
          </a:p>
        </p:txBody>
      </p:sp>
      <p:sp>
        <p:nvSpPr>
          <p:cNvPr id="3" name="Text Placeholder 2">
            <a:extLst>
              <a:ext uri="{FF2B5EF4-FFF2-40B4-BE49-F238E27FC236}">
                <a16:creationId xmlns:a16="http://schemas.microsoft.com/office/drawing/2014/main" xmlns:p14="http://schemas.microsoft.com/office/powerpoint/2010/main" xmlns="" id="{5D6DCE85-A8C5-4055-A9F0-09A47952DC7A}"/>
              </a:ext>
            </a:extLst>
          </p:cNvPr>
          <p:cNvSpPr>
            <a:spLocks noGrp="1"/>
          </p:cNvSpPr>
          <p:nvPr>
            <p:ph type="body" sz="quarter" idx="10"/>
          </p:nvPr>
        </p:nvSpPr>
        <p:spPr>
          <a:xfrm>
            <a:off x="601652" y="1465577"/>
            <a:ext cx="11236276" cy="4068421"/>
          </a:xfrm>
        </p:spPr>
        <p:txBody>
          <a:bodyPr/>
          <a:lstStyle/>
          <a:p>
            <a:r>
              <a:rPr lang="en-US" dirty="0">
                <a:hlinkClick r:id="rId2"/>
              </a:rPr>
              <a:t>https://github.com/colincole/ServiceFabricContainers</a:t>
            </a:r>
            <a:r>
              <a:rPr lang="en-US" dirty="0"/>
              <a:t> </a:t>
            </a:r>
          </a:p>
          <a:p>
            <a:endParaRPr lang="en-US" dirty="0"/>
          </a:p>
          <a:p>
            <a:pPr marL="466209" indent="-466209">
              <a:buFont typeface="Arial" panose="020B0604020202020204" pitchFamily="34" charset="0"/>
              <a:buChar char="•"/>
            </a:pPr>
            <a:r>
              <a:rPr lang="en-US" dirty="0"/>
              <a:t>White Paper</a:t>
            </a:r>
          </a:p>
          <a:p>
            <a:pPr marL="819521" lvl="1" indent="-466209">
              <a:buFont typeface="Arial" panose="020B0604020202020204" pitchFamily="34" charset="0"/>
              <a:buChar char="•"/>
            </a:pPr>
            <a:r>
              <a:rPr lang="en-US" sz="2040" dirty="0"/>
              <a:t>Containerizing Enterprise Applications With Azure Service Fabric</a:t>
            </a:r>
          </a:p>
          <a:p>
            <a:pPr marL="466209" indent="-466209">
              <a:buFont typeface="Arial" panose="020B0604020202020204" pitchFamily="34" charset="0"/>
              <a:buChar char="•"/>
            </a:pPr>
            <a:r>
              <a:rPr lang="en-US" dirty="0"/>
              <a:t>Enterprise cluster ARM template</a:t>
            </a:r>
          </a:p>
          <a:p>
            <a:pPr marL="819521" lvl="1" indent="-466209">
              <a:buFont typeface="Arial" panose="020B0604020202020204" pitchFamily="34" charset="0"/>
              <a:buChar char="•"/>
            </a:pPr>
            <a:r>
              <a:rPr lang="en-US" sz="2040" dirty="0"/>
              <a:t>Multiple </a:t>
            </a:r>
            <a:r>
              <a:rPr lang="en-US" sz="2040" dirty="0" err="1"/>
              <a:t>nodetypes</a:t>
            </a:r>
            <a:r>
              <a:rPr lang="en-US" sz="2040" dirty="0"/>
              <a:t>, open networking monitoring, </a:t>
            </a:r>
            <a:r>
              <a:rPr lang="en-US" sz="2040" dirty="0" err="1"/>
              <a:t>KeyVault</a:t>
            </a:r>
            <a:r>
              <a:rPr lang="en-US" sz="2040" dirty="0"/>
              <a:t> integration, etc.  </a:t>
            </a:r>
          </a:p>
          <a:p>
            <a:pPr marL="466209" indent="-466209">
              <a:buFont typeface="Arial" panose="020B0604020202020204" pitchFamily="34" charset="0"/>
              <a:buChar char="•"/>
            </a:pPr>
            <a:r>
              <a:rPr lang="en-US" dirty="0"/>
              <a:t>Reverse Proxy using ARR (Application Request Routing)</a:t>
            </a:r>
          </a:p>
          <a:p>
            <a:pPr marL="819521" lvl="1" indent="-466209">
              <a:buFont typeface="Arial" panose="020B0604020202020204" pitchFamily="34" charset="0"/>
              <a:buChar char="•"/>
            </a:pPr>
            <a:r>
              <a:rPr lang="en-US" dirty="0" err="1"/>
              <a:t>dockerfile</a:t>
            </a:r>
            <a:r>
              <a:rPr lang="en-US" dirty="0"/>
              <a:t> and scripts</a:t>
            </a:r>
          </a:p>
        </p:txBody>
      </p:sp>
    </p:spTree>
    <p:extLst>
      <p:ext uri="{BB962C8B-B14F-4D97-AF65-F5344CB8AC3E}">
        <p14:creationId xmlns:p14="http://schemas.microsoft.com/office/powerpoint/2010/main" val="177745202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576004" y="296862"/>
            <a:ext cx="11888787" cy="917575"/>
          </a:xfrm>
        </p:spPr>
        <p:txBody>
          <a:bodyPr/>
          <a:lstStyle/>
          <a:p>
            <a:r>
              <a:rPr lang="en-US"/>
              <a:t>Services Powered by Service Fabric</a:t>
            </a:r>
          </a:p>
        </p:txBody>
      </p:sp>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6579" y="1066142"/>
            <a:ext cx="1114993" cy="1240817"/>
          </a:xfrm>
          <a:prstGeom prst="rect">
            <a:avLst/>
          </a:prstGeom>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2279" y="1058862"/>
            <a:ext cx="1097283" cy="1097280"/>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6749" y="4290314"/>
            <a:ext cx="874946" cy="874946"/>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597" y="1070864"/>
            <a:ext cx="1005840" cy="1005840"/>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138" y="1082853"/>
            <a:ext cx="988518" cy="988518"/>
          </a:xfrm>
          <a:prstGeom prst="rect">
            <a:avLst/>
          </a:prstGeom>
        </p:spPr>
      </p:pic>
      <p:pic>
        <p:nvPicPr>
          <p:cNvPr id="86" name="Picture 85"/>
          <p:cNvPicPr>
            <a:picLocks noChangeAspect="1"/>
          </p:cNvPicPr>
          <p:nvPr/>
        </p:nvPicPr>
        <p:blipFill>
          <a:blip r:embed="rId7"/>
          <a:stretch>
            <a:fillRect/>
          </a:stretch>
        </p:blipFill>
        <p:spPr>
          <a:xfrm>
            <a:off x="177211" y="4204474"/>
            <a:ext cx="2029423" cy="1217654"/>
          </a:xfrm>
          <a:prstGeom prst="rect">
            <a:avLst/>
          </a:prstGeom>
        </p:spPr>
      </p:pic>
      <p:pic>
        <p:nvPicPr>
          <p:cNvPr id="87" name="Picture 86"/>
          <p:cNvPicPr>
            <a:picLocks noChangeAspect="1"/>
          </p:cNvPicPr>
          <p:nvPr/>
        </p:nvPicPr>
        <p:blipFill>
          <a:blip r:embed="rId8"/>
          <a:stretch>
            <a:fillRect/>
          </a:stretch>
        </p:blipFill>
        <p:spPr>
          <a:xfrm>
            <a:off x="10790237" y="4136653"/>
            <a:ext cx="1184678" cy="1184678"/>
          </a:xfrm>
          <a:prstGeom prst="rect">
            <a:avLst/>
          </a:prstGeom>
        </p:spPr>
      </p:pic>
      <p:sp>
        <p:nvSpPr>
          <p:cNvPr id="88" name="TextBox 87"/>
          <p:cNvSpPr txBox="1"/>
          <p:nvPr/>
        </p:nvSpPr>
        <p:spPr>
          <a:xfrm>
            <a:off x="418434" y="2232000"/>
            <a:ext cx="2565510" cy="10372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SQL Database</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2.1 million DBs</a:t>
            </a:r>
          </a:p>
        </p:txBody>
      </p:sp>
      <p:sp>
        <p:nvSpPr>
          <p:cNvPr id="89" name="TextBox 88"/>
          <p:cNvSpPr txBox="1"/>
          <p:nvPr/>
        </p:nvSpPr>
        <p:spPr>
          <a:xfrm>
            <a:off x="3496974" y="2155587"/>
            <a:ext cx="2853153" cy="10095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chemeClr val="tx1"/>
                    </a:gs>
                    <a:gs pos="30000">
                      <a:schemeClr val="tx1"/>
                    </a:gs>
                  </a:gsLst>
                  <a:lin ang="5400000" scaled="0"/>
                </a:gradFill>
                <a:effectLst/>
                <a:uLnTx/>
                <a:uFillTx/>
              </a:rPr>
              <a:t>Cosmos DB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Billions transactions/day</a:t>
            </a:r>
            <a:endParaRPr kumimoji="0" lang="en-US" sz="2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0" name="TextBox 89"/>
          <p:cNvSpPr txBox="1"/>
          <p:nvPr/>
        </p:nvSpPr>
        <p:spPr>
          <a:xfrm>
            <a:off x="2484437" y="5307358"/>
            <a:ext cx="1628394"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Cortana</a:t>
            </a:r>
          </a:p>
        </p:txBody>
      </p:sp>
      <p:sp>
        <p:nvSpPr>
          <p:cNvPr id="91" name="TextBox 90"/>
          <p:cNvSpPr txBox="1"/>
          <p:nvPr/>
        </p:nvSpPr>
        <p:spPr>
          <a:xfrm>
            <a:off x="10399919" y="5369760"/>
            <a:ext cx="1736053"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Power BI</a:t>
            </a:r>
          </a:p>
        </p:txBody>
      </p:sp>
      <p:sp>
        <p:nvSpPr>
          <p:cNvPr id="92" name="TextBox 91"/>
          <p:cNvSpPr txBox="1"/>
          <p:nvPr/>
        </p:nvSpPr>
        <p:spPr>
          <a:xfrm>
            <a:off x="9934036" y="2057973"/>
            <a:ext cx="2152962" cy="14742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Event Hubs</a:t>
            </a:r>
            <a:endParaRPr kumimoji="0" lang="en-US" sz="18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ea typeface="Segoe UI" pitchFamily="34" charset="0"/>
                <a:cs typeface="Segoe UI" pitchFamily="34" charset="0"/>
              </a:rPr>
              <a:t> events/day</a:t>
            </a: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93" name="TextBox 92"/>
          <p:cNvSpPr txBox="1"/>
          <p:nvPr/>
        </p:nvSpPr>
        <p:spPr>
          <a:xfrm>
            <a:off x="6901841" y="2111834"/>
            <a:ext cx="2480487" cy="10095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chemeClr val="tx1"/>
                    </a:gs>
                    <a:gs pos="30000">
                      <a:schemeClr val="tx1"/>
                    </a:gs>
                  </a:gsLst>
                  <a:lin ang="5400000" scaled="0"/>
                </a:gradFill>
                <a:effectLst/>
                <a:uLnTx/>
                <a:uFillTx/>
              </a:rPr>
              <a:t>IoT</a:t>
            </a: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M</a:t>
            </a:r>
            <a:r>
              <a:rPr kumimoji="0" lang="en-US" sz="1800" b="0" i="0" u="none" strike="noStrike" kern="0" cap="none" spc="0" normalizeH="0" baseline="0" noProof="0" err="1">
                <a:ln>
                  <a:noFill/>
                </a:ln>
                <a:gradFill>
                  <a:gsLst>
                    <a:gs pos="2917">
                      <a:schemeClr val="tx1"/>
                    </a:gs>
                    <a:gs pos="30000">
                      <a:schemeClr val="tx1"/>
                    </a:gs>
                  </a:gsLst>
                  <a:lin ang="5400000" scaled="0"/>
                </a:gradFill>
                <a:effectLst/>
                <a:uLnTx/>
                <a:uFillTx/>
              </a:rPr>
              <a:t>illions</a:t>
            </a: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 of messages</a:t>
            </a:r>
            <a:endParaRPr kumimoji="0" lang="en-US" sz="28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94" name="Picture 93"/>
          <p:cNvPicPr>
            <a:picLocks noChangeAspect="1"/>
          </p:cNvPicPr>
          <p:nvPr/>
        </p:nvPicPr>
        <p:blipFill>
          <a:blip r:embed="rId9"/>
          <a:stretch>
            <a:fillRect/>
          </a:stretch>
        </p:blipFill>
        <p:spPr>
          <a:xfrm>
            <a:off x="4685702" y="4216065"/>
            <a:ext cx="2042095" cy="1143573"/>
          </a:xfrm>
          <a:prstGeom prst="rect">
            <a:avLst/>
          </a:prstGeom>
        </p:spPr>
      </p:pic>
      <p:pic>
        <p:nvPicPr>
          <p:cNvPr id="95" name="Picture 94"/>
          <p:cNvPicPr>
            <a:picLocks noChangeAspect="1"/>
          </p:cNvPicPr>
          <p:nvPr/>
        </p:nvPicPr>
        <p:blipFill>
          <a:blip r:embed="rId10"/>
          <a:stretch>
            <a:fillRect/>
          </a:stretch>
        </p:blipFill>
        <p:spPr>
          <a:xfrm>
            <a:off x="7552512" y="4026898"/>
            <a:ext cx="2638781" cy="1477718"/>
          </a:xfrm>
          <a:prstGeom prst="rect">
            <a:avLst/>
          </a:prstGeom>
        </p:spPr>
      </p:pic>
      <p:sp>
        <p:nvSpPr>
          <p:cNvPr id="96" name="TextBox 95"/>
          <p:cNvSpPr txBox="1"/>
          <p:nvPr/>
        </p:nvSpPr>
        <p:spPr>
          <a:xfrm>
            <a:off x="536776" y="5284095"/>
            <a:ext cx="1310295"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Skype</a:t>
            </a:r>
          </a:p>
        </p:txBody>
      </p:sp>
      <p:sp>
        <p:nvSpPr>
          <p:cNvPr id="97" name="TextBox 96"/>
          <p:cNvSpPr txBox="1"/>
          <p:nvPr/>
        </p:nvSpPr>
        <p:spPr>
          <a:xfrm>
            <a:off x="5019617" y="5365409"/>
            <a:ext cx="1385637"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Intune</a:t>
            </a:r>
          </a:p>
        </p:txBody>
      </p:sp>
      <p:sp>
        <p:nvSpPr>
          <p:cNvPr id="98" name="TextBox 97"/>
          <p:cNvSpPr txBox="1"/>
          <p:nvPr/>
        </p:nvSpPr>
        <p:spPr>
          <a:xfrm>
            <a:off x="7681416" y="5404798"/>
            <a:ext cx="1893788"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Dynamics</a:t>
            </a:r>
          </a:p>
        </p:txBody>
      </p:sp>
      <p:sp>
        <p:nvSpPr>
          <p:cNvPr id="99" name="TextBox 98"/>
          <p:cNvSpPr txBox="1"/>
          <p:nvPr/>
        </p:nvSpPr>
        <p:spPr>
          <a:xfrm>
            <a:off x="6767325" y="6088062"/>
            <a:ext cx="5546912"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30% of Azure cores run Service Fabric</a:t>
            </a:r>
          </a:p>
        </p:txBody>
      </p:sp>
      <p:sp>
        <p:nvSpPr>
          <p:cNvPr id="100" name="TextBox 99"/>
          <p:cNvSpPr txBox="1"/>
          <p:nvPr/>
        </p:nvSpPr>
        <p:spPr>
          <a:xfrm>
            <a:off x="200217" y="6098375"/>
            <a:ext cx="6475219"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Designed for mission critical tier 1 workloads</a:t>
            </a:r>
          </a:p>
        </p:txBody>
      </p:sp>
    </p:spTree>
    <p:extLst>
      <p:ext uri="{BB962C8B-B14F-4D97-AF65-F5344CB8AC3E}">
        <p14:creationId xmlns:p14="http://schemas.microsoft.com/office/powerpoint/2010/main" val="203463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Box 161"/>
          <p:cNvSpPr txBox="1"/>
          <p:nvPr/>
        </p:nvSpPr>
        <p:spPr>
          <a:xfrm>
            <a:off x="4217911" y="1439862"/>
            <a:ext cx="3931363" cy="4900489"/>
          </a:xfrm>
          <a:prstGeom prst="rect">
            <a:avLst/>
          </a:prstGeom>
          <a:solidFill>
            <a:srgbClr val="EAEAEA"/>
          </a:solidFill>
          <a:ln w="9525">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Managed Service</a:t>
            </a:r>
          </a:p>
        </p:txBody>
      </p:sp>
      <p:sp>
        <p:nvSpPr>
          <p:cNvPr id="169" name="Title 2"/>
          <p:cNvSpPr>
            <a:spLocks noGrp="1"/>
          </p:cNvSpPr>
          <p:nvPr>
            <p:ph type="title"/>
          </p:nvPr>
        </p:nvSpPr>
        <p:spPr>
          <a:xfrm>
            <a:off x="111843" y="269054"/>
            <a:ext cx="7030756" cy="917575"/>
          </a:xfrm>
        </p:spPr>
        <p:txBody>
          <a:bodyPr/>
          <a:lstStyle/>
          <a:p>
            <a:r>
              <a:rPr lang="en-US" kern="0" dirty="0">
                <a:gradFill>
                  <a:gsLst>
                    <a:gs pos="2917">
                      <a:srgbClr val="505050"/>
                    </a:gs>
                    <a:gs pos="100000">
                      <a:srgbClr val="505050"/>
                    </a:gs>
                  </a:gsLst>
                  <a:lin ang="5400000" scaled="0"/>
                </a:gradFill>
                <a:cs typeface="Segoe UI Semibold" panose="020B0702040204020203" pitchFamily="34" charset="0"/>
              </a:rPr>
              <a:t>Service Fabric on Azure </a:t>
            </a:r>
          </a:p>
        </p:txBody>
      </p:sp>
      <p:sp>
        <p:nvSpPr>
          <p:cNvPr id="170" name="TextBox 169"/>
          <p:cNvSpPr txBox="1"/>
          <p:nvPr/>
        </p:nvSpPr>
        <p:spPr>
          <a:xfrm>
            <a:off x="177318" y="1439862"/>
            <a:ext cx="3931363" cy="4900489"/>
          </a:xfrm>
          <a:prstGeom prst="rect">
            <a:avLst/>
          </a:prstGeom>
          <a:solidFill>
            <a:srgbClr val="EAEAEA"/>
          </a:solidFill>
          <a:ln>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Microservices Platform</a:t>
            </a:r>
          </a:p>
        </p:txBody>
      </p:sp>
      <p:sp>
        <p:nvSpPr>
          <p:cNvPr id="171" name="TextBox 170"/>
          <p:cNvSpPr txBox="1"/>
          <p:nvPr/>
        </p:nvSpPr>
        <p:spPr>
          <a:xfrm>
            <a:off x="8227840" y="1439862"/>
            <a:ext cx="3931363" cy="4900489"/>
          </a:xfrm>
          <a:prstGeom prst="rect">
            <a:avLst/>
          </a:prstGeom>
          <a:solidFill>
            <a:srgbClr val="EAEAEA"/>
          </a:solidFill>
          <a:ln w="9525">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Productive Development</a:t>
            </a:r>
          </a:p>
        </p:txBody>
      </p:sp>
      <p:sp>
        <p:nvSpPr>
          <p:cNvPr id="173" name="Freeform 82"/>
          <p:cNvSpPr>
            <a:spLocks noChangeAspect="1" noEditPoints="1"/>
          </p:cNvSpPr>
          <p:nvPr/>
        </p:nvSpPr>
        <p:spPr bwMode="auto">
          <a:xfrm>
            <a:off x="4694237" y="2316845"/>
            <a:ext cx="940701" cy="805808"/>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lumMod val="60000"/>
              <a:lumOff val="40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174" name="TextBox 173"/>
          <p:cNvSpPr txBox="1"/>
          <p:nvPr/>
        </p:nvSpPr>
        <p:spPr>
          <a:xfrm>
            <a:off x="4311718" y="3318942"/>
            <a:ext cx="1648182"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Built-in auto scale </a:t>
            </a:r>
          </a:p>
        </p:txBody>
      </p:sp>
      <p:grpSp>
        <p:nvGrpSpPr>
          <p:cNvPr id="175" name="Group 174"/>
          <p:cNvGrpSpPr/>
          <p:nvPr/>
        </p:nvGrpSpPr>
        <p:grpSpPr>
          <a:xfrm>
            <a:off x="8336368" y="2309456"/>
            <a:ext cx="1906266" cy="1492606"/>
            <a:chOff x="8434826" y="2678247"/>
            <a:chExt cx="1906530" cy="1492817"/>
          </a:xfrm>
        </p:grpSpPr>
        <p:sp>
          <p:nvSpPr>
            <p:cNvPr id="176"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chemeClr val="tx1">
                <a:lumMod val="60000"/>
                <a:lumOff val="40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177" name="TextBox 176"/>
            <p:cNvSpPr txBox="1"/>
            <p:nvPr/>
          </p:nvSpPr>
          <p:spPr>
            <a:xfrm>
              <a:off x="8434826" y="3497337"/>
              <a:ext cx="1906530" cy="673727"/>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Simple</a:t>
              </a:r>
            </a:p>
            <a:p>
              <a:pPr algn="ctr" defTabSz="913489">
                <a:lnSpc>
                  <a:spcPct val="90000"/>
                </a:lnSpc>
                <a:defRPr/>
              </a:pPr>
              <a:r>
                <a:rPr lang="en-US" sz="1399" kern="0" dirty="0">
                  <a:latin typeface="Segoe UI"/>
                </a:rPr>
                <a:t>Programming Models</a:t>
              </a:r>
            </a:p>
            <a:p>
              <a:pPr algn="ctr" defTabSz="913489">
                <a:lnSpc>
                  <a:spcPct val="90000"/>
                </a:lnSpc>
                <a:defRPr/>
              </a:pPr>
              <a:r>
                <a:rPr lang="en-US" sz="1399" kern="0" dirty="0">
                  <a:latin typeface="Segoe UI"/>
                </a:rPr>
                <a:t> for. NET, Java</a:t>
              </a:r>
            </a:p>
          </p:txBody>
        </p:sp>
      </p:grpSp>
      <p:sp>
        <p:nvSpPr>
          <p:cNvPr id="178" name="TextBox 177"/>
          <p:cNvSpPr txBox="1"/>
          <p:nvPr/>
        </p:nvSpPr>
        <p:spPr>
          <a:xfrm>
            <a:off x="10131561" y="3318942"/>
            <a:ext cx="1875808"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Stateless and </a:t>
            </a:r>
            <a:r>
              <a:rPr lang="en-US" sz="1399" kern="0" dirty="0" err="1">
                <a:latin typeface="Segoe UI"/>
              </a:rPr>
              <a:t>Stateful</a:t>
            </a:r>
            <a:endParaRPr lang="en-US" sz="1399" kern="0" dirty="0">
              <a:latin typeface="Segoe UI"/>
            </a:endParaRPr>
          </a:p>
          <a:p>
            <a:pPr algn="ctr" defTabSz="913489">
              <a:lnSpc>
                <a:spcPct val="90000"/>
              </a:lnSpc>
              <a:defRPr/>
            </a:pPr>
            <a:r>
              <a:rPr lang="en-US" sz="1399" kern="0" dirty="0">
                <a:latin typeface="Segoe UI"/>
              </a:rPr>
              <a:t>microservices</a:t>
            </a:r>
          </a:p>
        </p:txBody>
      </p:sp>
      <p:pic>
        <p:nvPicPr>
          <p:cNvPr id="179" name="Picture 178"/>
          <p:cNvPicPr>
            <a:picLocks noChangeAspect="1"/>
          </p:cNvPicPr>
          <p:nvPr/>
        </p:nvPicPr>
        <p:blipFill>
          <a:blip r:embed="rId3"/>
          <a:stretch>
            <a:fillRect/>
          </a:stretch>
        </p:blipFill>
        <p:spPr>
          <a:xfrm>
            <a:off x="397269" y="2016637"/>
            <a:ext cx="1782368" cy="1782368"/>
          </a:xfrm>
          <a:prstGeom prst="rect">
            <a:avLst/>
          </a:prstGeom>
        </p:spPr>
      </p:pic>
      <p:sp>
        <p:nvSpPr>
          <p:cNvPr id="180" name="TextBox 179"/>
          <p:cNvSpPr txBox="1"/>
          <p:nvPr/>
        </p:nvSpPr>
        <p:spPr>
          <a:xfrm>
            <a:off x="603946" y="3558973"/>
            <a:ext cx="1369259"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Highly scalable</a:t>
            </a:r>
          </a:p>
        </p:txBody>
      </p:sp>
      <p:pic>
        <p:nvPicPr>
          <p:cNvPr id="181" name="Picture 180"/>
          <p:cNvPicPr>
            <a:picLocks noChangeAspect="1"/>
          </p:cNvPicPr>
          <p:nvPr/>
        </p:nvPicPr>
        <p:blipFill>
          <a:blip r:embed="rId4"/>
          <a:stretch>
            <a:fillRect/>
          </a:stretch>
        </p:blipFill>
        <p:spPr>
          <a:xfrm>
            <a:off x="2533776" y="2334591"/>
            <a:ext cx="1216695" cy="1216695"/>
          </a:xfrm>
          <a:prstGeom prst="rect">
            <a:avLst/>
          </a:prstGeom>
        </p:spPr>
      </p:pic>
      <p:sp>
        <p:nvSpPr>
          <p:cNvPr id="182" name="TextBox 181"/>
          <p:cNvSpPr txBox="1"/>
          <p:nvPr/>
        </p:nvSpPr>
        <p:spPr>
          <a:xfrm>
            <a:off x="2121820" y="3558973"/>
            <a:ext cx="1984812"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24 X 7 High availability</a:t>
            </a:r>
          </a:p>
          <a:p>
            <a:pPr algn="ctr" defTabSz="913489">
              <a:lnSpc>
                <a:spcPct val="90000"/>
              </a:lnSpc>
              <a:defRPr/>
            </a:pPr>
            <a:r>
              <a:rPr lang="en-US" sz="1399" kern="0" dirty="0">
                <a:latin typeface="Segoe UI"/>
              </a:rPr>
              <a:t>    and failover</a:t>
            </a:r>
          </a:p>
        </p:txBody>
      </p:sp>
      <p:pic>
        <p:nvPicPr>
          <p:cNvPr id="183" name="Picture 4" descr="http://devopscube.com/wp-content/uploads/2015/01/SWAR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01322" y="4288425"/>
            <a:ext cx="1319911" cy="1099038"/>
          </a:xfrm>
          <a:prstGeom prst="rect">
            <a:avLst/>
          </a:prstGeom>
          <a:solidFill>
            <a:srgbClr val="EAEAEA"/>
          </a:solidFill>
          <a:extLst/>
        </p:spPr>
      </p:pic>
      <p:sp>
        <p:nvSpPr>
          <p:cNvPr id="184" name="TextBox 183"/>
          <p:cNvSpPr txBox="1"/>
          <p:nvPr/>
        </p:nvSpPr>
        <p:spPr>
          <a:xfrm>
            <a:off x="372223" y="5590729"/>
            <a:ext cx="1723522"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Windows and Linux</a:t>
            </a:r>
          </a:p>
          <a:p>
            <a:pPr algn="ctr" defTabSz="913489">
              <a:lnSpc>
                <a:spcPct val="90000"/>
              </a:lnSpc>
              <a:defRPr/>
            </a:pPr>
            <a:r>
              <a:rPr lang="en-US" sz="1399" kern="0" dirty="0">
                <a:latin typeface="Segoe UI"/>
              </a:rPr>
              <a:t>container </a:t>
            </a:r>
          </a:p>
          <a:p>
            <a:pPr algn="ctr" defTabSz="913489">
              <a:lnSpc>
                <a:spcPct val="90000"/>
              </a:lnSpc>
              <a:defRPr/>
            </a:pPr>
            <a:r>
              <a:rPr lang="en-US" sz="1399" kern="0" dirty="0">
                <a:latin typeface="Segoe UI"/>
              </a:rPr>
              <a:t>orchestration</a:t>
            </a:r>
          </a:p>
        </p:txBody>
      </p:sp>
      <p:pic>
        <p:nvPicPr>
          <p:cNvPr id="185" name="Picture 184"/>
          <p:cNvPicPr>
            <a:picLocks noChangeAspect="1"/>
          </p:cNvPicPr>
          <p:nvPr/>
        </p:nvPicPr>
        <p:blipFill>
          <a:blip r:embed="rId6"/>
          <a:stretch>
            <a:fillRect/>
          </a:stretch>
        </p:blipFill>
        <p:spPr>
          <a:xfrm>
            <a:off x="2123889" y="3839114"/>
            <a:ext cx="1984789" cy="1984789"/>
          </a:xfrm>
          <a:prstGeom prst="rect">
            <a:avLst/>
          </a:prstGeom>
        </p:spPr>
      </p:pic>
      <p:sp>
        <p:nvSpPr>
          <p:cNvPr id="186" name="TextBox 185"/>
          <p:cNvSpPr txBox="1"/>
          <p:nvPr/>
        </p:nvSpPr>
        <p:spPr>
          <a:xfrm>
            <a:off x="2059741" y="5634648"/>
            <a:ext cx="1952752"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DevOps and </a:t>
            </a:r>
          </a:p>
          <a:p>
            <a:pPr algn="ctr" defTabSz="913489">
              <a:lnSpc>
                <a:spcPct val="90000"/>
              </a:lnSpc>
              <a:defRPr/>
            </a:pPr>
            <a:r>
              <a:rPr lang="en-US" sz="1399" kern="0" dirty="0">
                <a:latin typeface="Segoe UI"/>
              </a:rPr>
              <a:t>Lifecycle management</a:t>
            </a:r>
          </a:p>
        </p:txBody>
      </p:sp>
      <p:sp>
        <p:nvSpPr>
          <p:cNvPr id="187" name="TextBox 186"/>
          <p:cNvSpPr txBox="1"/>
          <p:nvPr/>
        </p:nvSpPr>
        <p:spPr>
          <a:xfrm>
            <a:off x="6226490" y="3231925"/>
            <a:ext cx="1656196" cy="479861"/>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99" dirty="0">
                <a:solidFill>
                  <a:schemeClr val="tx1"/>
                </a:solidFill>
                <a:latin typeface="Segoe UI"/>
              </a:rPr>
              <a:t>Automated </a:t>
            </a:r>
          </a:p>
          <a:p>
            <a:pPr defTabSz="913489">
              <a:defRPr/>
            </a:pPr>
            <a:r>
              <a:rPr lang="en-US" sz="1399" dirty="0">
                <a:solidFill>
                  <a:schemeClr val="tx1"/>
                </a:solidFill>
                <a:latin typeface="Segoe UI"/>
              </a:rPr>
              <a:t>platform upgrades</a:t>
            </a:r>
          </a:p>
        </p:txBody>
      </p:sp>
      <p:pic>
        <p:nvPicPr>
          <p:cNvPr id="188" name="Picture 187"/>
          <p:cNvPicPr>
            <a:picLocks noChangeAspect="1"/>
          </p:cNvPicPr>
          <p:nvPr/>
        </p:nvPicPr>
        <p:blipFill>
          <a:blip r:embed="rId7"/>
          <a:stretch>
            <a:fillRect/>
          </a:stretch>
        </p:blipFill>
        <p:spPr>
          <a:xfrm>
            <a:off x="4391312" y="3939823"/>
            <a:ext cx="1532225" cy="1532225"/>
          </a:xfrm>
          <a:prstGeom prst="rect">
            <a:avLst/>
          </a:prstGeom>
        </p:spPr>
      </p:pic>
      <p:sp>
        <p:nvSpPr>
          <p:cNvPr id="189" name="TextBox 188"/>
          <p:cNvSpPr txBox="1"/>
          <p:nvPr/>
        </p:nvSpPr>
        <p:spPr>
          <a:xfrm>
            <a:off x="4445544" y="5439878"/>
            <a:ext cx="1423761"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Built-in health </a:t>
            </a:r>
            <a:br>
              <a:rPr lang="en-US" sz="1399" kern="0" dirty="0">
                <a:latin typeface="Segoe UI"/>
              </a:rPr>
            </a:br>
            <a:r>
              <a:rPr lang="en-US" sz="1399" kern="0" dirty="0">
                <a:latin typeface="Segoe UI"/>
              </a:rPr>
              <a:t>and diagnostics</a:t>
            </a:r>
          </a:p>
        </p:txBody>
      </p:sp>
      <p:sp>
        <p:nvSpPr>
          <p:cNvPr id="190" name="Freeform 37"/>
          <p:cNvSpPr>
            <a:spLocks noChangeAspect="1" noEditPoints="1"/>
          </p:cNvSpPr>
          <p:nvPr/>
        </p:nvSpPr>
        <p:spPr bwMode="black">
          <a:xfrm>
            <a:off x="11069463" y="2756161"/>
            <a:ext cx="440395" cy="338181"/>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en-US" sz="1836" dirty="0"/>
          </a:p>
        </p:txBody>
      </p:sp>
      <p:sp>
        <p:nvSpPr>
          <p:cNvPr id="191" name="Freeform 89"/>
          <p:cNvSpPr>
            <a:spLocks noChangeAspect="1"/>
          </p:cNvSpPr>
          <p:nvPr/>
        </p:nvSpPr>
        <p:spPr bwMode="black">
          <a:xfrm>
            <a:off x="10675193" y="2738731"/>
            <a:ext cx="373041" cy="37041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90"/>
          <p:cNvSpPr>
            <a:spLocks noChangeAspect="1"/>
          </p:cNvSpPr>
          <p:nvPr/>
        </p:nvSpPr>
        <p:spPr bwMode="black">
          <a:xfrm>
            <a:off x="8809935" y="4459354"/>
            <a:ext cx="838487" cy="81077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p:cNvSpPr txBox="1"/>
          <p:nvPr/>
        </p:nvSpPr>
        <p:spPr>
          <a:xfrm>
            <a:off x="8359410" y="5368299"/>
            <a:ext cx="1739553"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Local development </a:t>
            </a:r>
          </a:p>
          <a:p>
            <a:pPr algn="ctr" defTabSz="913489">
              <a:lnSpc>
                <a:spcPct val="90000"/>
              </a:lnSpc>
              <a:defRPr/>
            </a:pPr>
            <a:r>
              <a:rPr lang="en-US" sz="1399" kern="0" dirty="0">
                <a:latin typeface="Segoe UI"/>
              </a:rPr>
              <a:t>identical to cloud </a:t>
            </a:r>
          </a:p>
          <a:p>
            <a:pPr algn="ctr" defTabSz="913489">
              <a:lnSpc>
                <a:spcPct val="90000"/>
              </a:lnSpc>
              <a:defRPr/>
            </a:pPr>
            <a:r>
              <a:rPr lang="en-US" sz="1399" kern="0" dirty="0">
                <a:latin typeface="Segoe UI"/>
              </a:rPr>
              <a:t>development</a:t>
            </a:r>
          </a:p>
        </p:txBody>
      </p:sp>
      <p:sp>
        <p:nvSpPr>
          <p:cNvPr id="195" name="TextBox 194"/>
          <p:cNvSpPr txBox="1"/>
          <p:nvPr/>
        </p:nvSpPr>
        <p:spPr>
          <a:xfrm>
            <a:off x="9999644" y="5387464"/>
            <a:ext cx="2080993"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Tooling </a:t>
            </a:r>
            <a:br>
              <a:rPr lang="en-US" sz="1399" kern="0" dirty="0">
                <a:latin typeface="Segoe UI"/>
              </a:rPr>
            </a:br>
            <a:r>
              <a:rPr lang="en-US" sz="1399" kern="0" dirty="0">
                <a:latin typeface="Segoe UI"/>
              </a:rPr>
              <a:t>with Visual Studio, VSTS</a:t>
            </a:r>
          </a:p>
          <a:p>
            <a:pPr algn="ctr" defTabSz="913489">
              <a:lnSpc>
                <a:spcPct val="90000"/>
              </a:lnSpc>
              <a:defRPr/>
            </a:pPr>
            <a:r>
              <a:rPr lang="en-US" sz="1399" kern="0" dirty="0">
                <a:latin typeface="Segoe UI"/>
              </a:rPr>
              <a:t> Eclipse &amp; Jenkins</a:t>
            </a:r>
          </a:p>
        </p:txBody>
      </p:sp>
      <p:pic>
        <p:nvPicPr>
          <p:cNvPr id="196" name="Picture 195"/>
          <p:cNvPicPr>
            <a:picLocks noChangeAspect="1"/>
          </p:cNvPicPr>
          <p:nvPr/>
        </p:nvPicPr>
        <p:blipFill>
          <a:blip r:embed="rId8"/>
          <a:stretch>
            <a:fillRect/>
          </a:stretch>
        </p:blipFill>
        <p:spPr>
          <a:xfrm>
            <a:off x="10613238" y="4030623"/>
            <a:ext cx="766552" cy="661861"/>
          </a:xfrm>
          <a:prstGeom prst="rect">
            <a:avLst/>
          </a:prstGeom>
        </p:spPr>
      </p:pic>
      <p:pic>
        <p:nvPicPr>
          <p:cNvPr id="197" name="Picture 196"/>
          <p:cNvPicPr>
            <a:picLocks noChangeAspect="1"/>
          </p:cNvPicPr>
          <p:nvPr/>
        </p:nvPicPr>
        <p:blipFill>
          <a:blip r:embed="rId9"/>
          <a:stretch>
            <a:fillRect/>
          </a:stretch>
        </p:blipFill>
        <p:spPr>
          <a:xfrm>
            <a:off x="10154465" y="4738032"/>
            <a:ext cx="977257" cy="418824"/>
          </a:xfrm>
          <a:prstGeom prst="rect">
            <a:avLst/>
          </a:prstGeom>
        </p:spPr>
      </p:pic>
      <p:pic>
        <p:nvPicPr>
          <p:cNvPr id="198" name="Picture 197"/>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546984" y="2316845"/>
            <a:ext cx="1006488" cy="805808"/>
          </a:xfrm>
          <a:prstGeom prst="rect">
            <a:avLst/>
          </a:prstGeom>
          <a:solidFill>
            <a:schemeClr val="tx1">
              <a:lumMod val="60000"/>
              <a:lumOff val="40000"/>
            </a:schemeClr>
          </a:solidFill>
        </p:spPr>
      </p:pic>
      <p:pic>
        <p:nvPicPr>
          <p:cNvPr id="199" name="Picture 198"/>
          <p:cNvPicPr>
            <a:picLocks noChangeAspect="1"/>
          </p:cNvPicPr>
          <p:nvPr/>
        </p:nvPicPr>
        <p:blipFill>
          <a:blip r:embed="rId12"/>
          <a:stretch>
            <a:fillRect/>
          </a:stretch>
        </p:blipFill>
        <p:spPr>
          <a:xfrm>
            <a:off x="6294437" y="4097216"/>
            <a:ext cx="1528329" cy="1305046"/>
          </a:xfrm>
          <a:prstGeom prst="rect">
            <a:avLst/>
          </a:prstGeom>
        </p:spPr>
      </p:pic>
      <p:sp>
        <p:nvSpPr>
          <p:cNvPr id="200" name="TextBox 199"/>
          <p:cNvSpPr txBox="1"/>
          <p:nvPr/>
        </p:nvSpPr>
        <p:spPr>
          <a:xfrm>
            <a:off x="5981540" y="5542729"/>
            <a:ext cx="1909471"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Integrated with </a:t>
            </a:r>
          </a:p>
          <a:p>
            <a:pPr algn="ctr" defTabSz="913489">
              <a:lnSpc>
                <a:spcPct val="90000"/>
              </a:lnSpc>
              <a:defRPr/>
            </a:pPr>
            <a:r>
              <a:rPr lang="en-US" sz="1399" kern="0" dirty="0" err="1">
                <a:latin typeface="Segoe UI"/>
              </a:rPr>
              <a:t>AppInsights</a:t>
            </a:r>
            <a:r>
              <a:rPr lang="en-US" sz="1399" kern="0" dirty="0">
                <a:latin typeface="Segoe UI"/>
              </a:rPr>
              <a:t> and OMS</a:t>
            </a:r>
          </a:p>
        </p:txBody>
      </p:sp>
      <p:pic>
        <p:nvPicPr>
          <p:cNvPr id="201" name="Picture 200"/>
          <p:cNvPicPr>
            <a:picLocks noChangeAspect="1"/>
          </p:cNvPicPr>
          <p:nvPr/>
        </p:nvPicPr>
        <p:blipFill>
          <a:blip r:embed="rId13"/>
          <a:stretch>
            <a:fillRect/>
          </a:stretch>
        </p:blipFill>
        <p:spPr>
          <a:xfrm>
            <a:off x="9799427" y="381207"/>
            <a:ext cx="643542" cy="709972"/>
          </a:xfrm>
          <a:prstGeom prst="rect">
            <a:avLst/>
          </a:prstGeom>
        </p:spPr>
      </p:pic>
      <p:pic>
        <p:nvPicPr>
          <p:cNvPr id="202" name="Picture 201"/>
          <p:cNvPicPr>
            <a:picLocks noChangeAspect="1"/>
          </p:cNvPicPr>
          <p:nvPr/>
        </p:nvPicPr>
        <p:blipFill>
          <a:blip r:embed="rId14"/>
          <a:stretch>
            <a:fillRect/>
          </a:stretch>
        </p:blipFill>
        <p:spPr>
          <a:xfrm>
            <a:off x="11022186" y="283532"/>
            <a:ext cx="758651" cy="905323"/>
          </a:xfrm>
          <a:prstGeom prst="rect">
            <a:avLst/>
          </a:prstGeom>
        </p:spPr>
      </p:pic>
      <p:pic>
        <p:nvPicPr>
          <p:cNvPr id="203" name="Picture 202"/>
          <p:cNvPicPr>
            <a:picLocks noChangeAspect="1"/>
          </p:cNvPicPr>
          <p:nvPr/>
        </p:nvPicPr>
        <p:blipFill>
          <a:blip r:embed="rId15"/>
          <a:stretch>
            <a:fillRect/>
          </a:stretch>
        </p:blipFill>
        <p:spPr>
          <a:xfrm>
            <a:off x="10771770" y="5066734"/>
            <a:ext cx="1216040" cy="285455"/>
          </a:xfrm>
          <a:prstGeom prst="rect">
            <a:avLst/>
          </a:prstGeom>
        </p:spPr>
      </p:pic>
    </p:spTree>
    <p:extLst>
      <p:ext uri="{BB962C8B-B14F-4D97-AF65-F5344CB8AC3E}">
        <p14:creationId xmlns:p14="http://schemas.microsoft.com/office/powerpoint/2010/main" val="33791860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71" grpId="0" animBg="1"/>
      <p:bldP spid="173" grpId="0" animBg="1"/>
      <p:bldP spid="174" grpId="0"/>
      <p:bldP spid="178" grpId="0"/>
      <p:bldP spid="187" grpId="0"/>
      <p:bldP spid="189" grpId="0"/>
      <p:bldP spid="190" grpId="0" animBg="1"/>
      <p:bldP spid="191" grpId="0" animBg="1"/>
      <p:bldP spid="193" grpId="0" animBg="1"/>
      <p:bldP spid="194" grpId="0"/>
      <p:bldP spid="195" grpId="0"/>
      <p:bldP spid="2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bwMode="auto">
          <a:xfrm>
            <a:off x="7347524" y="5145955"/>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nvGrpSpPr>
          <p:cNvPr id="5" name="Group 4"/>
          <p:cNvGrpSpPr>
            <a:grpSpLocks noChangeAspect="1"/>
          </p:cNvGrpSpPr>
          <p:nvPr/>
        </p:nvGrpSpPr>
        <p:grpSpPr>
          <a:xfrm>
            <a:off x="1810353" y="5202336"/>
            <a:ext cx="441904" cy="584968"/>
            <a:chOff x="2989197" y="3117304"/>
            <a:chExt cx="172645" cy="220603"/>
          </a:xfrm>
          <a:noFill/>
        </p:grpSpPr>
        <p:sp>
          <p:nvSpPr>
            <p:cNvPr id="6"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8" name="Group 7"/>
          <p:cNvGrpSpPr/>
          <p:nvPr/>
        </p:nvGrpSpPr>
        <p:grpSpPr>
          <a:xfrm>
            <a:off x="1811703" y="1765558"/>
            <a:ext cx="439202" cy="581389"/>
            <a:chOff x="2989197" y="3117304"/>
            <a:chExt cx="172645" cy="220603"/>
          </a:xfrm>
          <a:noFill/>
        </p:grpSpPr>
        <p:sp>
          <p:nvSpPr>
            <p:cNvPr id="9"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10"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cxnSp>
        <p:nvCxnSpPr>
          <p:cNvPr id="11" name="Straight Arrow Connector 10"/>
          <p:cNvCxnSpPr/>
          <p:nvPr/>
        </p:nvCxnSpPr>
        <p:spPr>
          <a:xfrm flipV="1">
            <a:off x="7656328" y="2486804"/>
            <a:ext cx="0" cy="2577194"/>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31304" y="2401210"/>
            <a:ext cx="0" cy="2679714"/>
          </a:xfrm>
          <a:prstGeom prst="straightConnector1">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64646" y="1058862"/>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Active Directory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4" name="Rectangle 13"/>
          <p:cNvSpPr/>
          <p:nvPr/>
        </p:nvSpPr>
        <p:spPr>
          <a:xfrm>
            <a:off x="6789671" y="5794957"/>
            <a:ext cx="1733317" cy="376684"/>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SQL Server</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5" name="Rectangle 14"/>
          <p:cNvSpPr/>
          <p:nvPr/>
        </p:nvSpPr>
        <p:spPr>
          <a:xfrm>
            <a:off x="1164646" y="5861863"/>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Active </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Directory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6" name="Rectangle 15"/>
          <p:cNvSpPr/>
          <p:nvPr/>
        </p:nvSpPr>
        <p:spPr>
          <a:xfrm>
            <a:off x="6789671" y="1058862"/>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data services</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17" name="Straight Arrow Connector 16"/>
          <p:cNvCxnSpPr/>
          <p:nvPr/>
        </p:nvCxnSpPr>
        <p:spPr>
          <a:xfrm flipV="1">
            <a:off x="4837249" y="2404776"/>
            <a:ext cx="0" cy="2679714"/>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p:cNvSpPr>
          <p:nvPr/>
        </p:nvSpPr>
        <p:spPr bwMode="auto">
          <a:xfrm>
            <a:off x="4424391" y="1769245"/>
            <a:ext cx="825715" cy="5740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7843" tIns="43920" rIns="87843" bIns="43920" numCol="1" anchor="t" anchorCtr="0" compatLnSpc="1">
            <a:prstTxWarp prst="textNoShape">
              <a:avLst/>
            </a:prstTxWarp>
          </a:bodyPr>
          <a:lstStyle/>
          <a:p>
            <a:pPr marL="0" marR="0" lvl="0" indent="0" algn="ctr" defTabSz="8782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Light"/>
              <a:ea typeface="+mn-ea"/>
              <a:cs typeface="+mn-cs"/>
            </a:endParaRPr>
          </a:p>
        </p:txBody>
      </p:sp>
      <p:sp>
        <p:nvSpPr>
          <p:cNvPr id="19" name="Rectangle 18"/>
          <p:cNvSpPr/>
          <p:nvPr/>
        </p:nvSpPr>
        <p:spPr>
          <a:xfrm>
            <a:off x="3944223" y="1106121"/>
            <a:ext cx="1733317" cy="376684"/>
          </a:xfrm>
          <a:prstGeom prst="rect">
            <a:avLst/>
          </a:prstGeom>
        </p:spPr>
        <p:txBody>
          <a:bodyPr wrap="square" anchor="ctr">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services</a:t>
            </a:r>
          </a:p>
        </p:txBody>
      </p:sp>
      <p:sp>
        <p:nvSpPr>
          <p:cNvPr id="20" name="Title 40"/>
          <p:cNvSpPr>
            <a:spLocks noGrp="1"/>
          </p:cNvSpPr>
          <p:nvPr>
            <p:ph type="title"/>
          </p:nvPr>
        </p:nvSpPr>
        <p:spPr>
          <a:xfrm>
            <a:off x="274637" y="294677"/>
            <a:ext cx="11887454" cy="918032"/>
          </a:xfrm>
        </p:spPr>
        <p:txBody>
          <a:bodyPr/>
          <a:lstStyle/>
          <a:p>
            <a:r>
              <a:rPr lang="en-US" sz="4488" dirty="0">
                <a:solidFill>
                  <a:schemeClr val="tx1"/>
                </a:solidFill>
              </a:rPr>
              <a:t>Service Fabric on premises </a:t>
            </a:r>
            <a:endParaRPr lang="en-US" sz="4896" dirty="0">
              <a:solidFill>
                <a:schemeClr val="tx1"/>
              </a:solidFill>
            </a:endParaRPr>
          </a:p>
        </p:txBody>
      </p:sp>
      <p:sp>
        <p:nvSpPr>
          <p:cNvPr id="21" name="Rectangle 20"/>
          <p:cNvSpPr/>
          <p:nvPr/>
        </p:nvSpPr>
        <p:spPr bwMode="auto">
          <a:xfrm>
            <a:off x="853616"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Common Identity</a:t>
            </a:r>
          </a:p>
        </p:txBody>
      </p:sp>
      <p:sp>
        <p:nvSpPr>
          <p:cNvPr id="22" name="Rectangle 21"/>
          <p:cNvSpPr/>
          <p:nvPr/>
        </p:nvSpPr>
        <p:spPr bwMode="auto">
          <a:xfrm>
            <a:off x="6478641"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Consistent Data Platform</a:t>
            </a:r>
          </a:p>
        </p:txBody>
      </p:sp>
      <p:sp>
        <p:nvSpPr>
          <p:cNvPr id="23" name="Rectangle 22"/>
          <p:cNvSpPr/>
          <p:nvPr/>
        </p:nvSpPr>
        <p:spPr bwMode="auto">
          <a:xfrm>
            <a:off x="3659561"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Unified Development and DevOps</a:t>
            </a:r>
          </a:p>
        </p:txBody>
      </p:sp>
      <p:sp>
        <p:nvSpPr>
          <p:cNvPr id="24" name="Rectangle 23"/>
          <p:cNvSpPr/>
          <p:nvPr/>
        </p:nvSpPr>
        <p:spPr>
          <a:xfrm>
            <a:off x="3969281" y="5864834"/>
            <a:ext cx="1683202"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On-premises</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mn-ea"/>
                <a:cs typeface="Segoe UI" pitchFamily="34" charset="0"/>
              </a:rPr>
              <a:t>infrastructure</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nvGrpSpPr>
          <p:cNvPr id="25" name="Group 24"/>
          <p:cNvGrpSpPr/>
          <p:nvPr/>
        </p:nvGrpSpPr>
        <p:grpSpPr>
          <a:xfrm>
            <a:off x="4624875" y="5181959"/>
            <a:ext cx="933311" cy="694613"/>
            <a:chOff x="4366433" y="5526863"/>
            <a:chExt cx="933709" cy="694909"/>
          </a:xfrm>
        </p:grpSpPr>
        <p:grpSp>
          <p:nvGrpSpPr>
            <p:cNvPr id="26" name="Group 25"/>
            <p:cNvGrpSpPr/>
            <p:nvPr/>
          </p:nvGrpSpPr>
          <p:grpSpPr>
            <a:xfrm>
              <a:off x="4893069" y="5526882"/>
              <a:ext cx="407073" cy="694890"/>
              <a:chOff x="5301814" y="5526882"/>
              <a:chExt cx="407073" cy="694890"/>
            </a:xfrm>
          </p:grpSpPr>
          <p:sp>
            <p:nvSpPr>
              <p:cNvPr id="40" name="Rectangle 39"/>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41" name="Straight Connector 40"/>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7" name="Oval 46"/>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8" name="Oval 47"/>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9" name="Oval 48"/>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0" name="Oval 49"/>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1" name="Oval 50"/>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grpSp>
          <p:nvGrpSpPr>
            <p:cNvPr id="27" name="Group 26"/>
            <p:cNvGrpSpPr/>
            <p:nvPr/>
          </p:nvGrpSpPr>
          <p:grpSpPr>
            <a:xfrm>
              <a:off x="4366433" y="5526863"/>
              <a:ext cx="407073" cy="694890"/>
              <a:chOff x="5301814" y="5526882"/>
              <a:chExt cx="407073" cy="694890"/>
            </a:xfrm>
          </p:grpSpPr>
          <p:sp>
            <p:nvSpPr>
              <p:cNvPr id="28" name="Rectangle 27"/>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29" name="Straight Connector 28"/>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5" name="Oval 34"/>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6" name="Oval 35"/>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7" name="Oval 36"/>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8" name="Oval 37"/>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9" name="Oval 38"/>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grpSp>
      <p:sp>
        <p:nvSpPr>
          <p:cNvPr id="52" name="Cylinder 51"/>
          <p:cNvSpPr/>
          <p:nvPr/>
        </p:nvSpPr>
        <p:spPr bwMode="auto">
          <a:xfrm>
            <a:off x="7347524" y="1759863"/>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pic>
        <p:nvPicPr>
          <p:cNvPr id="53" name="Picture 52"/>
          <p:cNvPicPr>
            <a:picLocks noChangeAspect="1"/>
          </p:cNvPicPr>
          <p:nvPr/>
        </p:nvPicPr>
        <p:blipFill>
          <a:blip r:embed="rId2"/>
          <a:stretch>
            <a:fillRect/>
          </a:stretch>
        </p:blipFill>
        <p:spPr>
          <a:xfrm>
            <a:off x="5641186" y="5175887"/>
            <a:ext cx="577051" cy="577050"/>
          </a:xfrm>
          <a:prstGeom prst="rect">
            <a:avLst/>
          </a:prstGeom>
        </p:spPr>
      </p:pic>
      <p:pic>
        <p:nvPicPr>
          <p:cNvPr id="54" name="Picture 53"/>
          <p:cNvPicPr>
            <a:picLocks noChangeAspect="1"/>
          </p:cNvPicPr>
          <p:nvPr/>
        </p:nvPicPr>
        <p:blipFill>
          <a:blip r:embed="rId2"/>
          <a:stretch>
            <a:fillRect/>
          </a:stretch>
        </p:blipFill>
        <p:spPr>
          <a:xfrm>
            <a:off x="5380037" y="1789603"/>
            <a:ext cx="577051" cy="577050"/>
          </a:xfrm>
          <a:prstGeom prst="rect">
            <a:avLst/>
          </a:prstGeom>
        </p:spPr>
      </p:pic>
      <p:cxnSp>
        <p:nvCxnSpPr>
          <p:cNvPr id="55" name="Straight Arrow Connector 54"/>
          <p:cNvCxnSpPr/>
          <p:nvPr/>
        </p:nvCxnSpPr>
        <p:spPr>
          <a:xfrm flipV="1">
            <a:off x="10395525" y="2431820"/>
            <a:ext cx="0" cy="2627409"/>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56" name="Freeform 5"/>
          <p:cNvSpPr>
            <a:spLocks noChangeAspect="1"/>
          </p:cNvSpPr>
          <p:nvPr/>
        </p:nvSpPr>
        <p:spPr bwMode="auto">
          <a:xfrm>
            <a:off x="9990726" y="1808694"/>
            <a:ext cx="809598" cy="56281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353535"/>
              </a:solidFill>
              <a:effectLst/>
              <a:uLnTx/>
              <a:uFillTx/>
              <a:latin typeface="Segoe UI Light"/>
              <a:ea typeface="+mn-ea"/>
              <a:cs typeface="+mn-cs"/>
            </a:endParaRPr>
          </a:p>
        </p:txBody>
      </p:sp>
      <p:sp>
        <p:nvSpPr>
          <p:cNvPr id="57" name="Rectangle 56"/>
          <p:cNvSpPr/>
          <p:nvPr/>
        </p:nvSpPr>
        <p:spPr bwMode="auto">
          <a:xfrm>
            <a:off x="9990726" y="5132390"/>
            <a:ext cx="809598" cy="68103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8" name="Rectangle 57"/>
          <p:cNvSpPr/>
          <p:nvPr/>
        </p:nvSpPr>
        <p:spPr>
          <a:xfrm>
            <a:off x="9545783" y="1112175"/>
            <a:ext cx="1699485" cy="362072"/>
          </a:xfrm>
          <a:prstGeom prst="rect">
            <a:avLst/>
          </a:prstGeom>
        </p:spPr>
        <p:txBody>
          <a:bodyPr wrap="square" anchor="ctr">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services</a:t>
            </a:r>
          </a:p>
        </p:txBody>
      </p:sp>
      <p:sp>
        <p:nvSpPr>
          <p:cNvPr id="59" name="Freeform 5"/>
          <p:cNvSpPr>
            <a:spLocks noChangeAspect="1"/>
          </p:cNvSpPr>
          <p:nvPr/>
        </p:nvSpPr>
        <p:spPr bwMode="auto">
          <a:xfrm>
            <a:off x="10107907" y="5263124"/>
            <a:ext cx="575238" cy="39988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353535"/>
              </a:solidFill>
              <a:effectLst/>
              <a:uLnTx/>
              <a:uFillTx/>
              <a:latin typeface="Segoe UI Light"/>
              <a:ea typeface="+mn-ea"/>
              <a:cs typeface="+mn-cs"/>
            </a:endParaRPr>
          </a:p>
        </p:txBody>
      </p:sp>
      <p:sp>
        <p:nvSpPr>
          <p:cNvPr id="60" name="Rectangle 59"/>
          <p:cNvSpPr/>
          <p:nvPr/>
        </p:nvSpPr>
        <p:spPr>
          <a:xfrm>
            <a:off x="9393302" y="5832089"/>
            <a:ext cx="2004445" cy="362072"/>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t>
            </a:r>
            <a:r>
              <a:rPr kumimoji="0" lang="en-US" sz="1765" b="0" i="0" u="none" strike="noStrike" kern="1200" cap="none" spc="0" normalizeH="0" baseline="0" noProof="0" dirty="0">
                <a:ln>
                  <a:noFill/>
                </a:ln>
                <a:solidFill>
                  <a:srgbClr val="353535"/>
                </a:solidFill>
                <a:effectLst/>
                <a:uLnTx/>
                <a:uFillTx/>
                <a:latin typeface="Segoe UI"/>
                <a:ea typeface="+mn-ea"/>
                <a:cs typeface="Segoe UI" pitchFamily="34" charset="0"/>
              </a:rPr>
              <a:t>Stack</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sp>
        <p:nvSpPr>
          <p:cNvPr id="61" name="Rectangle 60"/>
          <p:cNvSpPr/>
          <p:nvPr/>
        </p:nvSpPr>
        <p:spPr bwMode="auto">
          <a:xfrm>
            <a:off x="9240824" y="2886252"/>
            <a:ext cx="2309403" cy="1808158"/>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698"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Light"/>
                <a:ea typeface="+mn-ea"/>
                <a:cs typeface="+mn-cs"/>
              </a:rPr>
              <a:t>Unified Development and DevOps</a:t>
            </a:r>
          </a:p>
        </p:txBody>
      </p:sp>
      <p:pic>
        <p:nvPicPr>
          <p:cNvPr id="62" name="Picture 61"/>
          <p:cNvPicPr>
            <a:picLocks noChangeAspect="1"/>
          </p:cNvPicPr>
          <p:nvPr/>
        </p:nvPicPr>
        <p:blipFill>
          <a:blip r:embed="rId2"/>
          <a:stretch>
            <a:fillRect/>
          </a:stretch>
        </p:blipFill>
        <p:spPr>
          <a:xfrm>
            <a:off x="10974664" y="5143023"/>
            <a:ext cx="577051" cy="577050"/>
          </a:xfrm>
          <a:prstGeom prst="rect">
            <a:avLst/>
          </a:prstGeom>
        </p:spPr>
      </p:pic>
      <p:pic>
        <p:nvPicPr>
          <p:cNvPr id="63" name="Picture 62"/>
          <p:cNvPicPr>
            <a:picLocks noChangeAspect="1"/>
          </p:cNvPicPr>
          <p:nvPr/>
        </p:nvPicPr>
        <p:blipFill>
          <a:blip r:embed="rId2"/>
          <a:stretch>
            <a:fillRect/>
          </a:stretch>
        </p:blipFill>
        <p:spPr>
          <a:xfrm>
            <a:off x="10974664" y="1838066"/>
            <a:ext cx="577051" cy="577050"/>
          </a:xfrm>
          <a:prstGeom prst="rect">
            <a:avLst/>
          </a:prstGeom>
        </p:spPr>
      </p:pic>
      <p:grpSp>
        <p:nvGrpSpPr>
          <p:cNvPr id="64" name="Group 63"/>
          <p:cNvGrpSpPr/>
          <p:nvPr/>
        </p:nvGrpSpPr>
        <p:grpSpPr>
          <a:xfrm>
            <a:off x="4087253" y="5181968"/>
            <a:ext cx="406899" cy="694594"/>
            <a:chOff x="5301814" y="5526882"/>
            <a:chExt cx="407073" cy="694890"/>
          </a:xfrm>
        </p:grpSpPr>
        <p:sp>
          <p:nvSpPr>
            <p:cNvPr id="65" name="Rectangle 64"/>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66" name="Straight Connector 65"/>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2" name="Oval 71"/>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3" name="Oval 72"/>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4" name="Oval 73"/>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5" name="Oval 74"/>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6" name="Oval 75"/>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pic>
        <p:nvPicPr>
          <p:cNvPr id="77" name="Picture 76"/>
          <p:cNvPicPr>
            <a:picLocks noChangeAspect="1"/>
          </p:cNvPicPr>
          <p:nvPr/>
        </p:nvPicPr>
        <p:blipFill>
          <a:blip r:embed="rId3"/>
          <a:stretch>
            <a:fillRect/>
          </a:stretch>
        </p:blipFill>
        <p:spPr>
          <a:xfrm>
            <a:off x="9799427" y="381207"/>
            <a:ext cx="643542" cy="709972"/>
          </a:xfrm>
          <a:prstGeom prst="rect">
            <a:avLst/>
          </a:prstGeom>
        </p:spPr>
      </p:pic>
      <p:pic>
        <p:nvPicPr>
          <p:cNvPr id="78" name="Picture 77"/>
          <p:cNvPicPr>
            <a:picLocks noChangeAspect="1"/>
          </p:cNvPicPr>
          <p:nvPr/>
        </p:nvPicPr>
        <p:blipFill>
          <a:blip r:embed="rId4"/>
          <a:stretch>
            <a:fillRect/>
          </a:stretch>
        </p:blipFill>
        <p:spPr>
          <a:xfrm>
            <a:off x="11022186" y="283532"/>
            <a:ext cx="758651" cy="905323"/>
          </a:xfrm>
          <a:prstGeom prst="rect">
            <a:avLst/>
          </a:prstGeom>
        </p:spPr>
      </p:pic>
      <p:sp>
        <p:nvSpPr>
          <p:cNvPr id="79" name="TextBox 78"/>
          <p:cNvSpPr txBox="1"/>
          <p:nvPr/>
        </p:nvSpPr>
        <p:spPr>
          <a:xfrm>
            <a:off x="9031316" y="6088062"/>
            <a:ext cx="264977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Segoe UI Semilight"/>
                <a:ea typeface="+mn-ea"/>
                <a:cs typeface="+mn-cs"/>
              </a:rPr>
              <a:t>Coming Q1 2018</a:t>
            </a:r>
          </a:p>
        </p:txBody>
      </p:sp>
    </p:spTree>
    <p:extLst>
      <p:ext uri="{BB962C8B-B14F-4D97-AF65-F5344CB8AC3E}">
        <p14:creationId xmlns:p14="http://schemas.microsoft.com/office/powerpoint/2010/main" val="1849742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animBg="1"/>
      <p:bldP spid="60" grpId="0"/>
      <p:bldP spid="61" grpId="0" animBg="1"/>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entagon 82"/>
          <p:cNvSpPr/>
          <p:nvPr/>
        </p:nvSpPr>
        <p:spPr bwMode="auto">
          <a:xfrm rot="5400000">
            <a:off x="10043734" y="352736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Hexagon 168"/>
          <p:cNvSpPr>
            <a:spLocks noChangeAspect="1"/>
          </p:cNvSpPr>
          <p:nvPr/>
        </p:nvSpPr>
        <p:spPr bwMode="auto">
          <a:xfrm>
            <a:off x="1433762"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Hexagon 169"/>
          <p:cNvSpPr>
            <a:spLocks noChangeAspect="1"/>
          </p:cNvSpPr>
          <p:nvPr/>
        </p:nvSpPr>
        <p:spPr bwMode="auto">
          <a:xfrm>
            <a:off x="2547041"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3619740"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4721265"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5822790"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6905213"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7989775"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9087921"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10156508"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Pentagon 92"/>
          <p:cNvSpPr/>
          <p:nvPr/>
        </p:nvSpPr>
        <p:spPr bwMode="auto">
          <a:xfrm rot="5400000">
            <a:off x="1119351"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Pentagon 93"/>
          <p:cNvSpPr/>
          <p:nvPr/>
        </p:nvSpPr>
        <p:spPr bwMode="auto">
          <a:xfrm rot="5400000">
            <a:off x="7016150"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Pentagon 94"/>
          <p:cNvSpPr/>
          <p:nvPr/>
        </p:nvSpPr>
        <p:spPr bwMode="auto">
          <a:xfrm rot="5400000">
            <a:off x="4089342"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p:cNvSpPr/>
          <p:nvPr/>
        </p:nvSpPr>
        <p:spPr bwMode="auto">
          <a:xfrm>
            <a:off x="891714" y="3119828"/>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3" name="Group 182"/>
          <p:cNvGrpSpPr/>
          <p:nvPr/>
        </p:nvGrpSpPr>
        <p:grpSpPr>
          <a:xfrm>
            <a:off x="891714" y="1582609"/>
            <a:ext cx="10483048" cy="1481175"/>
            <a:chOff x="880533" y="1857930"/>
            <a:chExt cx="10706923" cy="1512807"/>
          </a:xfrm>
        </p:grpSpPr>
        <p:sp>
          <p:nvSpPr>
            <p:cNvPr id="184" name="Hexagon 183"/>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Hexagon 184"/>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Hexagon 185"/>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Hexagon 186"/>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Hexagon 187"/>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Hexagon 188"/>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Hexagon 189"/>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Hexagon 190"/>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Hexagon 191"/>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Hexagon 192"/>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Hexagon 193"/>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Hexagon 194"/>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Hexagon 195"/>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Hexagon 196"/>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Hexagon 197"/>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Hexagon 198"/>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Hexagon 199"/>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exagon 200"/>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Hexagon 201"/>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Hexagon 202"/>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Hexagon 203"/>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Hexagon 204"/>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Hexagon 205"/>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Hexagon 206"/>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Hexagon 207"/>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Hexagon 208"/>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Hexagon 209"/>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Hexagon 210"/>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Hexagon 211"/>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Hexagon 212"/>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Hexagon 213"/>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Hexagon 214"/>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Hexagon 215"/>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Hexagon 216"/>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Hexagon 217"/>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Hexagon 218"/>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Hexagon 219"/>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Hexagon 220"/>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2" name="Freeform 136"/>
          <p:cNvSpPr>
            <a:spLocks/>
          </p:cNvSpPr>
          <p:nvPr/>
        </p:nvSpPr>
        <p:spPr bwMode="auto">
          <a:xfrm>
            <a:off x="3810826" y="489445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23" name="Freeform 138"/>
          <p:cNvSpPr>
            <a:spLocks/>
          </p:cNvSpPr>
          <p:nvPr/>
        </p:nvSpPr>
        <p:spPr bwMode="auto">
          <a:xfrm>
            <a:off x="9686914" y="487397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grpSp>
        <p:nvGrpSpPr>
          <p:cNvPr id="225" name="Group 8"/>
          <p:cNvGrpSpPr>
            <a:grpSpLocks noChangeAspect="1"/>
          </p:cNvGrpSpPr>
          <p:nvPr/>
        </p:nvGrpSpPr>
        <p:grpSpPr bwMode="auto">
          <a:xfrm>
            <a:off x="6719998" y="4487862"/>
            <a:ext cx="1771583" cy="1770485"/>
            <a:chOff x="4385" y="3099"/>
            <a:chExt cx="1613" cy="1612"/>
          </a:xfrm>
        </p:grpSpPr>
        <p:sp>
          <p:nvSpPr>
            <p:cNvPr id="227"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29"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0"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1"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2" name="Rectangle 231"/>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3"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4"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5"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6"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7"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8"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9"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40"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41"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24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programming</a:t>
            </a:r>
            <a:r>
              <a:rPr kumimoji="0" lang="en-US" sz="4705" b="0" i="0" u="none" strike="noStrike" kern="1200" cap="none" spc="-102" normalizeH="0" noProof="0" dirty="0">
                <a:ln w="3175">
                  <a:noFill/>
                </a:ln>
                <a:solidFill>
                  <a:schemeClr val="tx1"/>
                </a:solidFill>
                <a:effectLst/>
                <a:uLnTx/>
                <a:uFillTx/>
                <a:latin typeface="+mj-lt"/>
                <a:ea typeface="+mn-ea"/>
                <a:cs typeface="Segoe UI" pitchFamily="34" charset="0"/>
              </a:rPr>
              <a:t> </a:t>
            </a:r>
            <a:r>
              <a:rPr lang="en-US" sz="4705" dirty="0">
                <a:solidFill>
                  <a:schemeClr val="tx1"/>
                </a:solidFill>
              </a:rPr>
              <a:t>m</a:t>
            </a:r>
            <a:r>
              <a:rPr kumimoji="0" lang="en-US" sz="4705" b="0" i="0" u="none" strike="noStrike" kern="1200" cap="none" spc="-102" normalizeH="0" noProof="0" dirty="0" err="1">
                <a:ln w="3175">
                  <a:noFill/>
                </a:ln>
                <a:solidFill>
                  <a:schemeClr val="tx1"/>
                </a:solidFill>
                <a:effectLst/>
                <a:uLnTx/>
                <a:uFillTx/>
                <a:latin typeface="+mj-lt"/>
                <a:ea typeface="+mn-ea"/>
                <a:cs typeface="Segoe UI" pitchFamily="34" charset="0"/>
              </a:rPr>
              <a:t>odels</a:t>
            </a:r>
            <a:endPar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pic>
        <p:nvPicPr>
          <p:cNvPr id="243" name="Picture 242" descr="2073251155_0451f31674.jpg"/>
          <p:cNvPicPr>
            <a:picLocks noChangeAspect="1"/>
          </p:cNvPicPr>
          <p:nvPr/>
        </p:nvPicPr>
        <p:blipFill>
          <a:blip r:embed="rId3"/>
          <a:stretch>
            <a:fillRect/>
          </a:stretch>
        </p:blipFill>
        <p:spPr>
          <a:xfrm>
            <a:off x="1125389" y="4966845"/>
            <a:ext cx="1264129" cy="1019479"/>
          </a:xfrm>
          <a:prstGeom prst="rect">
            <a:avLst/>
          </a:prstGeom>
          <a:noFill/>
        </p:spPr>
      </p:pic>
      <p:sp>
        <p:nvSpPr>
          <p:cNvPr id="246" name="Rectangle 245"/>
          <p:cNvSpPr/>
          <p:nvPr/>
        </p:nvSpPr>
        <p:spPr bwMode="auto">
          <a:xfrm>
            <a:off x="8014840" y="1363662"/>
            <a:ext cx="3143535" cy="740110"/>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(Any Code)</a:t>
            </a:r>
          </a:p>
        </p:txBody>
      </p:sp>
      <p:sp>
        <p:nvSpPr>
          <p:cNvPr id="247" name="Rectangle 246"/>
          <p:cNvSpPr/>
          <p:nvPr/>
        </p:nvSpPr>
        <p:spPr bwMode="auto">
          <a:xfrm>
            <a:off x="1097653" y="2251192"/>
            <a:ext cx="6679331"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248" name="Rectangle 247"/>
          <p:cNvSpPr/>
          <p:nvPr/>
        </p:nvSpPr>
        <p:spPr bwMode="auto">
          <a:xfrm>
            <a:off x="4353188" y="1369225"/>
            <a:ext cx="3393349"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249" name="Rectangle 248"/>
          <p:cNvSpPr/>
          <p:nvPr/>
        </p:nvSpPr>
        <p:spPr bwMode="auto">
          <a:xfrm>
            <a:off x="1097653" y="1369225"/>
            <a:ext cx="2996702" cy="734547"/>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0" name="Rectangle 249"/>
          <p:cNvSpPr/>
          <p:nvPr/>
        </p:nvSpPr>
        <p:spPr bwMode="auto">
          <a:xfrm>
            <a:off x="8006834" y="2201862"/>
            <a:ext cx="3143535" cy="7748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(Windows containers &amp; Docker)</a:t>
            </a:r>
          </a:p>
        </p:txBody>
      </p:sp>
      <p:sp>
        <p:nvSpPr>
          <p:cNvPr id="251" name="TextBox 250"/>
          <p:cNvSpPr txBox="1"/>
          <p:nvPr/>
        </p:nvSpPr>
        <p:spPr>
          <a:xfrm>
            <a:off x="782436" y="3131062"/>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252" name="TextBox 251"/>
          <p:cNvSpPr txBox="1"/>
          <p:nvPr/>
        </p:nvSpPr>
        <p:spPr>
          <a:xfrm>
            <a:off x="9788643" y="3139135"/>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253" name="TextBox 252"/>
          <p:cNvSpPr txBox="1"/>
          <p:nvPr/>
        </p:nvSpPr>
        <p:spPr>
          <a:xfrm>
            <a:off x="2430561" y="3154805"/>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254" name="TextBox 253"/>
          <p:cNvSpPr txBox="1"/>
          <p:nvPr/>
        </p:nvSpPr>
        <p:spPr>
          <a:xfrm>
            <a:off x="8524029" y="3152219"/>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255" name="TextBox 254"/>
          <p:cNvSpPr txBox="1"/>
          <p:nvPr/>
        </p:nvSpPr>
        <p:spPr>
          <a:xfrm>
            <a:off x="5509755" y="3149334"/>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256" name="TextBox 255"/>
          <p:cNvSpPr txBox="1"/>
          <p:nvPr/>
        </p:nvSpPr>
        <p:spPr>
          <a:xfrm>
            <a:off x="7056873" y="3166760"/>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
        <p:nvSpPr>
          <p:cNvPr id="257" name="TextBox 256"/>
          <p:cNvSpPr txBox="1"/>
          <p:nvPr/>
        </p:nvSpPr>
        <p:spPr>
          <a:xfrm>
            <a:off x="3887151" y="3295737"/>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258" name="TextBox 257"/>
          <p:cNvSpPr txBox="1"/>
          <p:nvPr/>
        </p:nvSpPr>
        <p:spPr>
          <a:xfrm>
            <a:off x="4050278" y="5904054"/>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259" name="TextBox 258"/>
          <p:cNvSpPr txBox="1"/>
          <p:nvPr/>
        </p:nvSpPr>
        <p:spPr>
          <a:xfrm>
            <a:off x="9500460" y="5866522"/>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260" name="TextBox 259"/>
          <p:cNvSpPr txBox="1"/>
          <p:nvPr/>
        </p:nvSpPr>
        <p:spPr>
          <a:xfrm>
            <a:off x="6461610" y="5758169"/>
            <a:ext cx="2511197" cy="101569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sp>
        <p:nvSpPr>
          <p:cNvPr id="261" name="TextBox 260"/>
          <p:cNvSpPr txBox="1"/>
          <p:nvPr/>
        </p:nvSpPr>
        <p:spPr>
          <a:xfrm>
            <a:off x="975832" y="5942535"/>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pic>
        <p:nvPicPr>
          <p:cNvPr id="262" name="Picture 261"/>
          <p:cNvPicPr>
            <a:picLocks noChangeAspect="1"/>
          </p:cNvPicPr>
          <p:nvPr/>
        </p:nvPicPr>
        <p:blipFill>
          <a:blip r:embed="rId4"/>
          <a:stretch>
            <a:fillRect/>
          </a:stretch>
        </p:blipFill>
        <p:spPr>
          <a:xfrm>
            <a:off x="9799427" y="381207"/>
            <a:ext cx="643542" cy="709972"/>
          </a:xfrm>
          <a:prstGeom prst="rect">
            <a:avLst/>
          </a:prstGeom>
        </p:spPr>
      </p:pic>
      <p:pic>
        <p:nvPicPr>
          <p:cNvPr id="263" name="Picture 262"/>
          <p:cNvPicPr>
            <a:picLocks noChangeAspect="1"/>
          </p:cNvPicPr>
          <p:nvPr/>
        </p:nvPicPr>
        <p:blipFill>
          <a:blip r:embed="rId5"/>
          <a:stretch>
            <a:fillRect/>
          </a:stretch>
        </p:blipFill>
        <p:spPr>
          <a:xfrm>
            <a:off x="11022186" y="283532"/>
            <a:ext cx="758651" cy="905323"/>
          </a:xfrm>
          <a:prstGeom prst="rect">
            <a:avLst/>
          </a:prstGeom>
        </p:spPr>
      </p:pic>
    </p:spTree>
    <p:extLst>
      <p:ext uri="{BB962C8B-B14F-4D97-AF65-F5344CB8AC3E}">
        <p14:creationId xmlns:p14="http://schemas.microsoft.com/office/powerpoint/2010/main" val="10335967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8" grpId="0" animBg="1"/>
      <p:bldP spid="249" grpId="0" animBg="1"/>
      <p:bldP spid="2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167139" y="258915"/>
            <a:ext cx="1209441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rPr>
              <a:t>CI/CD,</a:t>
            </a:r>
            <a:r>
              <a:rPr kumimoji="0" lang="en-US" sz="4705" b="0" i="0" u="none" strike="noStrike" kern="1200" cap="none" spc="-102" normalizeH="0" noProof="0" dirty="0">
                <a:ln w="3175">
                  <a:noFill/>
                </a:ln>
                <a:solidFill>
                  <a:srgbClr val="353535"/>
                </a:solidFill>
                <a:effectLst/>
                <a:uLnTx/>
                <a:uFillTx/>
                <a:latin typeface="Segoe UI Light"/>
                <a:ea typeface="+mn-ea"/>
                <a:cs typeface="Segoe UI" pitchFamily="34" charset="0"/>
              </a:rPr>
              <a:t> diagnostics and monitoring</a:t>
            </a:r>
            <a:endPar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grpSp>
        <p:nvGrpSpPr>
          <p:cNvPr id="169" name="Group 168"/>
          <p:cNvGrpSpPr/>
          <p:nvPr/>
        </p:nvGrpSpPr>
        <p:grpSpPr>
          <a:xfrm>
            <a:off x="1543771" y="1872842"/>
            <a:ext cx="9985860" cy="4693283"/>
            <a:chOff x="782436" y="1214896"/>
            <a:chExt cx="11559165" cy="5760391"/>
          </a:xfrm>
        </p:grpSpPr>
        <p:sp>
          <p:nvSpPr>
            <p:cNvPr id="170" name="Pentagon 82"/>
            <p:cNvSpPr/>
            <p:nvPr/>
          </p:nvSpPr>
          <p:spPr bwMode="auto">
            <a:xfrm rot="5400000">
              <a:off x="10036283"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Hexagon 178"/>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Hexagon 179"/>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p:cNvGrpSpPr/>
            <p:nvPr/>
          </p:nvGrpSpPr>
          <p:grpSpPr>
            <a:xfrm>
              <a:off x="891713" y="1433844"/>
              <a:ext cx="10483060" cy="1481176"/>
              <a:chOff x="880533" y="1857930"/>
              <a:chExt cx="10706923" cy="1512807"/>
            </a:xfrm>
          </p:grpSpPr>
          <p:sp>
            <p:nvSpPr>
              <p:cNvPr id="222" name="Hexagon 221"/>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Hexagon 222"/>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Hexagon 224"/>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Hexagon 226"/>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Hexagon 228"/>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Hexagon 229"/>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Hexagon 230"/>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Hexagon 231"/>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Hexagon 232"/>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Hexagon 233"/>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Hexagon 234"/>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Hexagon 235"/>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Hexagon 236"/>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Hexagon 237"/>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Hexagon 238"/>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Hexagon 239"/>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Hexagon 240"/>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Hexagon 241"/>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Hexagon 242"/>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Hexagon 243"/>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Hexagon 244"/>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Hexagon 245"/>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Hexagon 246"/>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Hexagon 247"/>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Hexagon 248"/>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Hexagon 249"/>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Hexagon 250"/>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Hexagon 251"/>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Hexagon 252"/>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Hexagon 253"/>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Hexagon 254"/>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Hexagon 255"/>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Hexagon 256"/>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Hexagon 257"/>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Hexagon 258"/>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Hexagon 259"/>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Hexagon 260"/>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Hexagon 261"/>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6" name="TextBox 185"/>
            <p:cNvSpPr txBox="1"/>
            <p:nvPr/>
          </p:nvSpPr>
          <p:spPr>
            <a:xfrm>
              <a:off x="4050278" y="5963149"/>
              <a:ext cx="1167100" cy="70809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8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88" name="TextBox 187"/>
            <p:cNvSpPr txBox="1"/>
            <p:nvPr/>
          </p:nvSpPr>
          <p:spPr>
            <a:xfrm>
              <a:off x="9500460" y="5925618"/>
              <a:ext cx="2841141" cy="70809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8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90" name="Group 8"/>
            <p:cNvGrpSpPr>
              <a:grpSpLocks noChangeAspect="1"/>
            </p:cNvGrpSpPr>
            <p:nvPr/>
          </p:nvGrpSpPr>
          <p:grpSpPr bwMode="auto">
            <a:xfrm>
              <a:off x="6719998" y="4503091"/>
              <a:ext cx="1771583" cy="1770485"/>
              <a:chOff x="4385" y="3099"/>
              <a:chExt cx="1613" cy="1612"/>
            </a:xfrm>
          </p:grpSpPr>
          <p:sp>
            <p:nvSpPr>
              <p:cNvPr id="208"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09"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0"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1"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2" name="Rectangle 211"/>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3"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4"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5"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6"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7"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8"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9"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20"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21"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191" name="Picture 190" descr="2073251155_0451f31674.jpg"/>
            <p:cNvPicPr>
              <a:picLocks noChangeAspect="1"/>
            </p:cNvPicPr>
            <p:nvPr/>
          </p:nvPicPr>
          <p:blipFill>
            <a:blip r:embed="rId3"/>
            <a:stretch>
              <a:fillRect/>
            </a:stretch>
          </p:blipFill>
          <p:spPr>
            <a:xfrm>
              <a:off x="1125389" y="4982074"/>
              <a:ext cx="1264129" cy="1019479"/>
            </a:xfrm>
            <a:prstGeom prst="rect">
              <a:avLst/>
            </a:prstGeom>
            <a:noFill/>
          </p:spPr>
        </p:pic>
        <p:sp>
          <p:nvSpPr>
            <p:cNvPr id="194" name="Rectangle 193"/>
            <p:cNvSpPr/>
            <p:nvPr/>
          </p:nvSpPr>
          <p:spPr bwMode="auto">
            <a:xfrm>
              <a:off x="8014840" y="1214896"/>
              <a:ext cx="3143535" cy="740110"/>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(Any Code)</a:t>
              </a:r>
            </a:p>
          </p:txBody>
        </p:sp>
        <p:sp>
          <p:nvSpPr>
            <p:cNvPr id="195" name="Rectangle 194"/>
            <p:cNvSpPr/>
            <p:nvPr/>
          </p:nvSpPr>
          <p:spPr bwMode="auto">
            <a:xfrm>
              <a:off x="1125389" y="2102426"/>
              <a:ext cx="6651595" cy="804302"/>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96" name="Rectangle 195"/>
            <p:cNvSpPr/>
            <p:nvPr/>
          </p:nvSpPr>
          <p:spPr bwMode="auto">
            <a:xfrm>
              <a:off x="4353188" y="1220459"/>
              <a:ext cx="3393349"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97" name="Rectangle 196"/>
            <p:cNvSpPr/>
            <p:nvPr/>
          </p:nvSpPr>
          <p:spPr bwMode="auto">
            <a:xfrm>
              <a:off x="1097653" y="1220458"/>
              <a:ext cx="2996702" cy="7287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R="0" lvl="0" algn="ctr" defTabSz="914038" rtl="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R="0" lvl="0" algn="ctr" defTabSz="914038" rtl="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8006834" y="2106171"/>
              <a:ext cx="3143535" cy="7748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(Windows Containers &amp; Docker)</a:t>
              </a:r>
            </a:p>
          </p:txBody>
        </p:sp>
        <p:sp>
          <p:nvSpPr>
            <p:cNvPr id="199" name="TextBox 198"/>
            <p:cNvSpPr txBox="1"/>
            <p:nvPr/>
          </p:nvSpPr>
          <p:spPr>
            <a:xfrm>
              <a:off x="782436" y="2982297"/>
              <a:ext cx="1881474" cy="106417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200" name="TextBox 199"/>
            <p:cNvSpPr txBox="1"/>
            <p:nvPr/>
          </p:nvSpPr>
          <p:spPr>
            <a:xfrm>
              <a:off x="9788643" y="2990369"/>
              <a:ext cx="1915933" cy="106417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201" name="TextBox 200"/>
            <p:cNvSpPr txBox="1"/>
            <p:nvPr/>
          </p:nvSpPr>
          <p:spPr>
            <a:xfrm>
              <a:off x="2430561" y="3006039"/>
              <a:ext cx="1623593"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202" name="TextBox 201"/>
            <p:cNvSpPr txBox="1"/>
            <p:nvPr/>
          </p:nvSpPr>
          <p:spPr>
            <a:xfrm>
              <a:off x="8524029" y="3003453"/>
              <a:ext cx="2036060"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203" name="TextBox 202"/>
            <p:cNvSpPr txBox="1"/>
            <p:nvPr/>
          </p:nvSpPr>
          <p:spPr>
            <a:xfrm>
              <a:off x="5509755" y="3000568"/>
              <a:ext cx="1886585"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204" name="TextBox 203"/>
            <p:cNvSpPr txBox="1"/>
            <p:nvPr/>
          </p:nvSpPr>
          <p:spPr>
            <a:xfrm>
              <a:off x="7056872" y="3017994"/>
              <a:ext cx="1915933"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205" name="TextBox 204"/>
            <p:cNvSpPr txBox="1"/>
            <p:nvPr/>
          </p:nvSpPr>
          <p:spPr>
            <a:xfrm>
              <a:off x="975832" y="6048435"/>
              <a:ext cx="2126188" cy="654065"/>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sp>
          <p:nvSpPr>
            <p:cNvPr id="206" name="TextBox 205"/>
            <p:cNvSpPr txBox="1"/>
            <p:nvPr/>
          </p:nvSpPr>
          <p:spPr>
            <a:xfrm>
              <a:off x="3887151" y="3146970"/>
              <a:ext cx="1915933" cy="67167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207" name="TextBox 206"/>
            <p:cNvSpPr txBox="1"/>
            <p:nvPr/>
          </p:nvSpPr>
          <p:spPr>
            <a:xfrm>
              <a:off x="6461610" y="5913821"/>
              <a:ext cx="2511197" cy="106146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grpSp>
      <p:sp>
        <p:nvSpPr>
          <p:cNvPr id="263" name="Rectangle 262"/>
          <p:cNvSpPr/>
          <p:nvPr/>
        </p:nvSpPr>
        <p:spPr bwMode="auto">
          <a:xfrm>
            <a:off x="46037" y="1872845"/>
            <a:ext cx="1526674" cy="2972764"/>
          </a:xfrm>
          <a:prstGeom prst="rect">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600" dirty="0">
                <a:solidFill>
                  <a:schemeClr val="tx1"/>
                </a:solidFill>
                <a:ea typeface="Segoe UI" pitchFamily="34" charset="0"/>
                <a:cs typeface="Segoe UI" pitchFamily="34" charset="0"/>
              </a:rPr>
              <a:t>CI/CD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Visual</a:t>
            </a: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Studio/VSTS</a:t>
            </a: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4" name="Picture 263"/>
          <p:cNvPicPr>
            <a:picLocks noChangeAspect="1"/>
          </p:cNvPicPr>
          <p:nvPr/>
        </p:nvPicPr>
        <p:blipFill>
          <a:blip r:embed="rId4"/>
          <a:stretch>
            <a:fillRect/>
          </a:stretch>
        </p:blipFill>
        <p:spPr>
          <a:xfrm>
            <a:off x="519511" y="2981776"/>
            <a:ext cx="744086" cy="744086"/>
          </a:xfrm>
          <a:prstGeom prst="rect">
            <a:avLst/>
          </a:prstGeom>
        </p:spPr>
      </p:pic>
      <p:sp>
        <p:nvSpPr>
          <p:cNvPr id="265" name="Rectangle 264"/>
          <p:cNvSpPr/>
          <p:nvPr/>
        </p:nvSpPr>
        <p:spPr bwMode="auto">
          <a:xfrm>
            <a:off x="10783310" y="1851360"/>
            <a:ext cx="1574621" cy="2972764"/>
          </a:xfrm>
          <a:prstGeom prst="rect">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defRPr/>
            </a:pPr>
            <a:r>
              <a:rPr lang="en-US" sz="1600" dirty="0">
                <a:solidFill>
                  <a:schemeClr val="tx1"/>
                </a:solidFill>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1600" dirty="0" err="1">
                <a:solidFill>
                  <a:schemeClr val="tx1"/>
                </a:solidFill>
                <a:ea typeface="Segoe UI" pitchFamily="34" charset="0"/>
                <a:cs typeface="Segoe UI" pitchFamily="34" charset="0"/>
              </a:rPr>
              <a:t>AppInsights</a:t>
            </a:r>
            <a:endParaRPr lang="en-US" sz="1600" dirty="0">
              <a:solidFill>
                <a:schemeClr val="tx1"/>
              </a:solidFill>
              <a:ea typeface="Segoe UI" pitchFamily="34" charset="0"/>
              <a:cs typeface="Segoe UI" pitchFamily="34" charset="0"/>
            </a:endParaRPr>
          </a:p>
          <a:p>
            <a:pPr lvl="0"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OMS</a:t>
            </a:r>
          </a:p>
          <a:p>
            <a:pPr lvl="0"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 ELK</a:t>
            </a: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Splunk</a:t>
            </a: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chemeClr val="tx1"/>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6" name="Picture 265"/>
          <p:cNvPicPr>
            <a:picLocks noChangeAspect="1"/>
          </p:cNvPicPr>
          <p:nvPr/>
        </p:nvPicPr>
        <p:blipFill>
          <a:blip r:embed="rId5">
            <a:biLevel thresh="5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840662" y="3837742"/>
            <a:ext cx="664322" cy="664322"/>
          </a:xfrm>
          <a:prstGeom prst="rect">
            <a:avLst/>
          </a:prstGeom>
        </p:spPr>
      </p:pic>
      <p:pic>
        <p:nvPicPr>
          <p:cNvPr id="267" name="Picture 266"/>
          <p:cNvPicPr>
            <a:picLocks noChangeAspect="1"/>
          </p:cNvPicPr>
          <p:nvPr/>
        </p:nvPicPr>
        <p:blipFill>
          <a:blip r:embed="rId7">
            <a:biLevel thresh="50000"/>
          </a:blip>
          <a:stretch>
            <a:fillRect/>
          </a:stretch>
        </p:blipFill>
        <p:spPr>
          <a:xfrm>
            <a:off x="11457747" y="3946254"/>
            <a:ext cx="780290" cy="780290"/>
          </a:xfrm>
          <a:prstGeom prst="rect">
            <a:avLst/>
          </a:prstGeom>
        </p:spPr>
      </p:pic>
      <p:pic>
        <p:nvPicPr>
          <p:cNvPr id="268" name="Picture 267"/>
          <p:cNvPicPr>
            <a:picLocks noChangeAspect="1"/>
          </p:cNvPicPr>
          <p:nvPr/>
        </p:nvPicPr>
        <p:blipFill>
          <a:blip r:embed="rId8"/>
          <a:stretch>
            <a:fillRect/>
          </a:stretch>
        </p:blipFill>
        <p:spPr>
          <a:xfrm>
            <a:off x="264033" y="4229566"/>
            <a:ext cx="1135928" cy="486826"/>
          </a:xfrm>
          <a:prstGeom prst="rect">
            <a:avLst/>
          </a:prstGeom>
        </p:spPr>
      </p:pic>
      <p:pic>
        <p:nvPicPr>
          <p:cNvPr id="269" name="Picture 268"/>
          <p:cNvPicPr>
            <a:picLocks noChangeAspect="1"/>
          </p:cNvPicPr>
          <p:nvPr/>
        </p:nvPicPr>
        <p:blipFill>
          <a:blip r:embed="rId9"/>
          <a:stretch>
            <a:fillRect/>
          </a:stretch>
        </p:blipFill>
        <p:spPr>
          <a:xfrm>
            <a:off x="9799427" y="381207"/>
            <a:ext cx="643542" cy="709972"/>
          </a:xfrm>
          <a:prstGeom prst="rect">
            <a:avLst/>
          </a:prstGeom>
        </p:spPr>
      </p:pic>
      <p:pic>
        <p:nvPicPr>
          <p:cNvPr id="270" name="Picture 269"/>
          <p:cNvPicPr>
            <a:picLocks noChangeAspect="1"/>
          </p:cNvPicPr>
          <p:nvPr/>
        </p:nvPicPr>
        <p:blipFill>
          <a:blip r:embed="rId10"/>
          <a:stretch>
            <a:fillRect/>
          </a:stretch>
        </p:blipFill>
        <p:spPr>
          <a:xfrm>
            <a:off x="11022186" y="283532"/>
            <a:ext cx="758651" cy="905323"/>
          </a:xfrm>
          <a:prstGeom prst="rect">
            <a:avLst/>
          </a:prstGeom>
        </p:spPr>
      </p:pic>
      <p:pic>
        <p:nvPicPr>
          <p:cNvPr id="3" name="Picture 2"/>
          <p:cNvPicPr>
            <a:picLocks noChangeAspect="1"/>
          </p:cNvPicPr>
          <p:nvPr/>
        </p:nvPicPr>
        <p:blipFill>
          <a:blip r:embed="rId11"/>
          <a:stretch>
            <a:fillRect/>
          </a:stretch>
        </p:blipFill>
        <p:spPr>
          <a:xfrm>
            <a:off x="279164" y="3894415"/>
            <a:ext cx="1216040" cy="285455"/>
          </a:xfrm>
          <a:prstGeom prst="rect">
            <a:avLst/>
          </a:prstGeom>
        </p:spPr>
      </p:pic>
    </p:spTree>
    <p:extLst>
      <p:ext uri="{BB962C8B-B14F-4D97-AF65-F5344CB8AC3E}">
        <p14:creationId xmlns:p14="http://schemas.microsoft.com/office/powerpoint/2010/main" val="294911106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1.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5.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9.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e889e55c-35cf-43c7-aaf4-cf2500919dd8"/>
    <ds:schemaRef ds:uri="http://purl.org/dc/elements/1.1/"/>
    <ds:schemaRef ds:uri="http://schemas.microsoft.com/office/2006/metadata/properties"/>
    <ds:schemaRef ds:uri="04e01bb1-6d80-42e9-ae53-416b1e8aa845"/>
    <ds:schemaRef ds:uri="http://purl.org/dc/terms/"/>
    <ds:schemaRef ds:uri="http://schemas.openxmlformats.org/package/2006/metadata/core-properties"/>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5362</TotalTime>
  <Words>3789</Words>
  <Application>Microsoft Macintosh PowerPoint</Application>
  <PresentationFormat>Custom</PresentationFormat>
  <Paragraphs>960</Paragraphs>
  <Slides>47</Slides>
  <Notes>42</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47</vt:i4>
      </vt:variant>
    </vt:vector>
  </HeadingPairs>
  <TitlesOfParts>
    <vt:vector size="70" baseType="lpstr">
      <vt:lpstr>Arial Unicode MS</vt:lpstr>
      <vt:lpstr>Calibri</vt:lpstr>
      <vt:lpstr>Consolas</vt:lpstr>
      <vt:lpstr>MS PGothic</vt:lpstr>
      <vt:lpstr>ＭＳ Ｐゴシック</vt:lpstr>
      <vt:lpstr>Segoe Semibold</vt:lpstr>
      <vt:lpstr>Segoe UI</vt:lpstr>
      <vt:lpstr>Segoe UI Light</vt:lpstr>
      <vt:lpstr>Segoe UI Semibold</vt:lpstr>
      <vt:lpstr>Segoe UI Semilight</vt:lpstr>
      <vt:lpstr>Wingdings</vt:lpstr>
      <vt:lpstr>Arial</vt:lpstr>
      <vt:lpstr>5-50113_Microsoft_Ready_Light_Template</vt:lpstr>
      <vt:lpstr>1_3-50088_Microsoft_Inspire_Template</vt:lpstr>
      <vt:lpstr>2_5-50002_Ignite_Breakout_Template</vt:lpstr>
      <vt:lpstr>5-50201_Microsoft_Ready_Template</vt:lpstr>
      <vt:lpstr>5-50173_Microsoft_Ready_Light_Template</vt:lpstr>
      <vt:lpstr>1_Connect_2016_Template_Light</vt:lpstr>
      <vt:lpstr>Connect_2016_Template_Light</vt:lpstr>
      <vt:lpstr>1_5-50111_Build 2017_LIGHT GRAY TEMPLATE</vt:lpstr>
      <vt:lpstr>1_5-50201_Microsoft_Ready_Template</vt:lpstr>
      <vt:lpstr>1_5-50195_Microsoft_Build_Template</vt:lpstr>
      <vt:lpstr>1_5-50173_Microsoft_Ready_Light_Template</vt:lpstr>
      <vt:lpstr>Microservice architecture benefits</vt:lpstr>
      <vt:lpstr>PowerPoint Presentation</vt:lpstr>
      <vt:lpstr>Service Fabric makes it easy</vt:lpstr>
      <vt:lpstr>PowerPoint Presentation</vt:lpstr>
      <vt:lpstr>Services Powered by Service Fabric</vt:lpstr>
      <vt:lpstr>Service Fabric on Azure </vt:lpstr>
      <vt:lpstr>Service Fabric on premises </vt:lpstr>
      <vt:lpstr>PowerPoint Presentation</vt:lpstr>
      <vt:lpstr>PowerPoint Presentation</vt:lpstr>
      <vt:lpstr>Service Fabric Cluster in Azure </vt:lpstr>
      <vt:lpstr>Demo: Creating a cluster  Service Fabric on Azure </vt:lpstr>
      <vt:lpstr>Modernize Applications</vt:lpstr>
      <vt:lpstr>Containers and Orchestration</vt:lpstr>
      <vt:lpstr>Container Images</vt:lpstr>
      <vt:lpstr>Service Fabric: Microsoft’s Container Orchestrator</vt:lpstr>
      <vt:lpstr>Modernize Applications</vt:lpstr>
      <vt:lpstr>Legacy application: Lift-and-shift</vt:lpstr>
      <vt:lpstr>Demo: Lift-and-shift</vt:lpstr>
      <vt:lpstr>Building Microservice Applications</vt:lpstr>
      <vt:lpstr>Migrating a traditional application  to microservices</vt:lpstr>
      <vt:lpstr>Stateless Services Pattern</vt:lpstr>
      <vt:lpstr>Stateful Services Pattern Simplify design, reduce latency</vt:lpstr>
      <vt:lpstr>Demo: Voting application</vt:lpstr>
      <vt:lpstr>Application Upgrade</vt:lpstr>
      <vt:lpstr>Gateway to your application: lots of options!</vt:lpstr>
      <vt:lpstr>Developer – The Road Ahead</vt:lpstr>
      <vt:lpstr>To build, deploy, and operate…</vt:lpstr>
      <vt:lpstr>Build: data-aware microservices </vt:lpstr>
      <vt:lpstr>Deploy: any code on any OS</vt:lpstr>
      <vt:lpstr>Operate: on any cloud at any scale </vt:lpstr>
      <vt:lpstr>Compute Decision Tree </vt:lpstr>
      <vt:lpstr>Compute Decision Tree v2 </vt:lpstr>
      <vt:lpstr>Best Practices</vt:lpstr>
      <vt:lpstr>Cloud App Continuum  </vt:lpstr>
      <vt:lpstr>Service Fabric Host Infrastructure</vt:lpstr>
      <vt:lpstr>Infrastructure Best Practices</vt:lpstr>
      <vt:lpstr>Infrastructure Best Practices cont.</vt:lpstr>
      <vt:lpstr>Container Networking Diagram</vt:lpstr>
      <vt:lpstr>Networking Best Practices</vt:lpstr>
      <vt:lpstr>Scaling Best Practices</vt:lpstr>
      <vt:lpstr>DevOps Lifecycle Example</vt:lpstr>
      <vt:lpstr>Security Best Practices</vt:lpstr>
      <vt:lpstr>Security Best Practices cont.</vt:lpstr>
      <vt:lpstr>Docker Health Check</vt:lpstr>
      <vt:lpstr>PowerPoint Presentation</vt:lpstr>
      <vt:lpstr>Reusable Assets -- GitHub</vt:lpstr>
      <vt:lpstr>PowerPoint Presentation</vt:lpstr>
    </vt:vector>
  </TitlesOfParts>
  <Manager/>
  <Company>Microsoft Corporation</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and the Road Ahead</dc:title>
  <dc:subject>&lt;Speech title here&gt;</dc:subject>
  <dc:creator>Mark Fussell</dc:creator>
  <cp:keywords>Microsoft Ready</cp:keywords>
  <dc:description>Template: Mitchell Derrey, Silver Fox Productions_x000d_
Formatting: _x000d_
Audience Type:</dc:description>
  <cp:lastModifiedBy>Jordan Nielsen</cp:lastModifiedBy>
  <cp:revision>89</cp:revision>
  <dcterms:created xsi:type="dcterms:W3CDTF">2017-07-12T21:01:22Z</dcterms:created>
  <dcterms:modified xsi:type="dcterms:W3CDTF">2018-10-30T15:26:39Z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mfussell@microsoft.com</vt:lpwstr>
  </property>
  <property fmtid="{D5CDD505-2E9C-101B-9397-08002B2CF9AE}" pid="16" name="MSIP_Label_f42aa342-8706-4288-bd11-ebb85995028c_SetDate">
    <vt:lpwstr>2017-07-12T17:22:51.4356930-04:00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Event Name">
    <vt:lpwstr>Microsoft Ready - Venetian</vt:lpwstr>
  </property>
  <property fmtid="{D5CDD505-2E9C-101B-9397-08002B2CF9AE}" pid="22" name="Event Venue">
    <vt:lpwstr>Venetian - Las Vegas, NV</vt:lpwstr>
  </property>
  <property fmtid="{D5CDD505-2E9C-101B-9397-08002B2CF9AE}" pid="23" name="Session Code">
    <vt:lpwstr>TECH-CAD206</vt:lpwstr>
  </property>
  <property fmtid="{D5CDD505-2E9C-101B-9397-08002B2CF9AE}" pid="24" name="Title">
    <vt:lpwstr>Azure Service Fabric and the Road Ahead</vt:lpwstr>
  </property>
  <property fmtid="{D5CDD505-2E9C-101B-9397-08002B2CF9AE}" pid="25" name="External Speaker">
    <vt:lpwstr>Mark Fussell</vt:lpwstr>
  </property>
  <property fmtid="{D5CDD505-2E9C-101B-9397-08002B2CF9AE}" pid="26" name="Event Start Date">
    <vt:filetime>2017-07-15T00:00:00Z</vt:filetime>
  </property>
  <property fmtid="{D5CDD505-2E9C-101B-9397-08002B2CF9AE}" pid="27" name="Event End Date">
    <vt:filetime>2017-07-22T00:00:00Z</vt:filetime>
  </property>
  <property fmtid="{D5CDD505-2E9C-101B-9397-08002B2CF9AE}" pid="28" name="Content Owner">
    <vt:lpwstr>Mark Fussell</vt:lpwstr>
  </property>
  <property fmtid="{D5CDD505-2E9C-101B-9397-08002B2CF9AE}" pid="29" name="Content Owner EmailAddress">
    <vt:lpwstr>mfussell@microsoft.com</vt:lpwstr>
  </property>
</Properties>
</file>